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1"/>
  </p:notesMasterIdLst>
  <p:sldIdLst>
    <p:sldId id="256" r:id="rId3"/>
    <p:sldId id="257" r:id="rId4"/>
    <p:sldId id="258" r:id="rId5"/>
    <p:sldId id="259" r:id="rId6"/>
    <p:sldId id="260" r:id="rId7"/>
    <p:sldId id="261" r:id="rId8"/>
    <p:sldId id="262" r:id="rId9"/>
    <p:sldId id="782"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onsolas" panose="020B0609020204030204" pitchFamily="49"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8"/>
  </p:normalViewPr>
  <p:slideViewPr>
    <p:cSldViewPr snapToGrid="0">
      <p:cViewPr varScale="1">
        <p:scale>
          <a:sx n="156" d="100"/>
          <a:sy n="156" d="100"/>
        </p:scale>
        <p:origin x="90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6856fb0c8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276856fb0c8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276856fb0c8_0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76856fb0c8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276856fb0c8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a:p>
        </p:txBody>
      </p:sp>
      <p:sp>
        <p:nvSpPr>
          <p:cNvPr id="125" name="Google Shape;125;g276856fb0c8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76856fb0c8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76856fb0c8_0_2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a:p>
        </p:txBody>
      </p:sp>
      <p:sp>
        <p:nvSpPr>
          <p:cNvPr id="137" name="Google Shape;137;g276856fb0c8_0_2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e6bb1f33f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1e6bb1f33f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sz="1200">
                <a:solidFill>
                  <a:schemeClr val="dk1"/>
                </a:solidFill>
              </a:rPr>
              <a:t>Tilburg Science Hub is guided by core values driving our mission:</a:t>
            </a: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sz="1200">
                <a:solidFill>
                  <a:schemeClr val="dk1"/>
                </a:solidFill>
              </a:rPr>
              <a:t>To empower researchers and students to collaborate seamlessly on empirical research projects. We promote an agile research culture, emphasizing teamwork, feedback exchange, and active collaboration. TSH encourages reaching out to colleagues, sharing insights, and using GitHub for seamless cooperation. Moreover, We learn new things every day. Sharing new tools and code snippets is highly encouraged.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sz="1200">
                <a:solidFill>
                  <a:schemeClr val="dk1"/>
                </a:solidFill>
              </a:rPr>
              <a:t>TSH offers its wealth of knowledge through three distinct formats:</a:t>
            </a: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endParaRPr>
          </a:p>
          <a:p>
            <a:pPr marL="685800" lvl="0" indent="-228600" algn="just" rtl="0">
              <a:lnSpc>
                <a:spcPct val="115000"/>
              </a:lnSpc>
              <a:spcBef>
                <a:spcPts val="0"/>
              </a:spcBef>
              <a:spcAft>
                <a:spcPts val="0"/>
              </a:spcAft>
              <a:buClr>
                <a:schemeClr val="dk1"/>
              </a:buClr>
              <a:buSzPts val="1100"/>
              <a:buFont typeface="Arial"/>
              <a:buNone/>
            </a:pPr>
            <a:r>
              <a:rPr lang="en" sz="1200">
                <a:solidFill>
                  <a:schemeClr val="dk1"/>
                </a:solidFill>
              </a:rPr>
              <a:t>·  	Building Blocks explain theories and provide practical code snippets for various programming languages and operating systems. They cater to both novice and advanced users, facilitating concept implementation within ongoing projects.</a:t>
            </a:r>
            <a:endParaRPr sz="1200">
              <a:solidFill>
                <a:schemeClr val="dk1"/>
              </a:solidFill>
            </a:endParaRPr>
          </a:p>
          <a:p>
            <a:pPr marL="685800" lvl="0" indent="-228600" algn="just" rtl="0">
              <a:lnSpc>
                <a:spcPct val="115000"/>
              </a:lnSpc>
              <a:spcBef>
                <a:spcPts val="0"/>
              </a:spcBef>
              <a:spcAft>
                <a:spcPts val="0"/>
              </a:spcAft>
              <a:buClr>
                <a:schemeClr val="dk1"/>
              </a:buClr>
              <a:buSzPts val="1100"/>
              <a:buFont typeface="Arial"/>
              <a:buNone/>
            </a:pPr>
            <a:r>
              <a:rPr lang="en" sz="1200">
                <a:solidFill>
                  <a:schemeClr val="dk1"/>
                </a:solidFill>
              </a:rPr>
              <a:t>·  	Tutorials guide users through broader topics step by step, aiding them in combining Building Blocks to create complete projects. Tutorials are particularly beneficial for newcomers.</a:t>
            </a:r>
            <a:endParaRPr sz="1200">
              <a:solidFill>
                <a:schemeClr val="dk1"/>
              </a:solidFill>
            </a:endParaRPr>
          </a:p>
          <a:p>
            <a:pPr marL="685800" lvl="0" indent="-228600" algn="just" rtl="0">
              <a:lnSpc>
                <a:spcPct val="115000"/>
              </a:lnSpc>
              <a:spcBef>
                <a:spcPts val="0"/>
              </a:spcBef>
              <a:spcAft>
                <a:spcPts val="0"/>
              </a:spcAft>
              <a:buClr>
                <a:schemeClr val="dk1"/>
              </a:buClr>
              <a:buSzPts val="1100"/>
              <a:buFont typeface="Arial"/>
              <a:buNone/>
            </a:pPr>
            <a:r>
              <a:rPr lang="en" sz="1200">
                <a:solidFill>
                  <a:schemeClr val="dk1"/>
                </a:solidFill>
              </a:rPr>
              <a:t>·  	Examples where real-life cases, templates, publications, and research projects illustrate platform concepts, showcasing practical applications of open science principles.</a:t>
            </a: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sz="1200">
                <a:solidFill>
                  <a:schemeClr val="dk1"/>
                </a:solidFill>
              </a:rPr>
              <a:t>Whether you're an experienced researcher, a curious student, or an innovative thinker, Tilburg Science Hub has something for you. </a:t>
            </a:r>
            <a:endParaRPr sz="12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just" rtl="0">
              <a:lnSpc>
                <a:spcPct val="115000"/>
              </a:lnSpc>
              <a:spcBef>
                <a:spcPts val="0"/>
              </a:spcBef>
              <a:spcAft>
                <a:spcPts val="0"/>
              </a:spcAft>
              <a:buSzPts val="1100"/>
              <a:buNone/>
            </a:pPr>
            <a:r>
              <a:rPr lang="en" sz="1200">
                <a:solidFill>
                  <a:schemeClr val="dk1"/>
                </a:solidFill>
              </a:rPr>
              <a:t>We invite you to take a tour of the platform and explore its resources. However, we also wanted to present to you a real implementation example for which Diego and Fernando have been recently working and which we believe illustrates the resources that Tilburg Science Hub aims at providing.</a:t>
            </a:r>
            <a:endParaRPr/>
          </a:p>
        </p:txBody>
      </p:sp>
      <p:sp>
        <p:nvSpPr>
          <p:cNvPr id="145" name="Google Shape;145;g1e6bb1f33f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e6bbe2537d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1e6bbe2537d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a:p>
        </p:txBody>
      </p:sp>
      <p:sp>
        <p:nvSpPr>
          <p:cNvPr id="156" name="Google Shape;156;g1e6bbe2537d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b3311b8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7b3311b85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a:p>
        </p:txBody>
      </p:sp>
      <p:sp>
        <p:nvSpPr>
          <p:cNvPr id="184" name="Google Shape;184;g27b3311b85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7a6290c636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7a6290c636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a:p>
        </p:txBody>
      </p:sp>
      <p:sp>
        <p:nvSpPr>
          <p:cNvPr id="213" name="Google Shape;213;g27a6290c636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e6bbe2537d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1e6bbe2537d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100"/>
              <a:buNone/>
            </a:pPr>
            <a:endParaRPr sz="1200">
              <a:solidFill>
                <a:schemeClr val="dk1"/>
              </a:solidFill>
            </a:endParaRPr>
          </a:p>
        </p:txBody>
      </p:sp>
      <p:sp>
        <p:nvSpPr>
          <p:cNvPr id="237" name="Google Shape;237;g1e6bbe2537d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extLst>
      <p:ext uri="{BB962C8B-B14F-4D97-AF65-F5344CB8AC3E}">
        <p14:creationId xmlns:p14="http://schemas.microsoft.com/office/powerpoint/2010/main" val="196851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Arial"/>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 name="Google Shape;62;p1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 name="Google Shape;63;p1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4" name="Google Shape;64;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Arial"/>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D9E"/>
              </a:buClr>
              <a:buSzPts val="1800"/>
              <a:buNone/>
              <a:defRPr sz="1800">
                <a:solidFill>
                  <a:srgbClr val="888D9E"/>
                </a:solidFill>
              </a:defRPr>
            </a:lvl1pPr>
            <a:lvl2pPr marL="914400" lvl="1" indent="-228600" algn="l" rtl="0">
              <a:lnSpc>
                <a:spcPct val="90000"/>
              </a:lnSpc>
              <a:spcBef>
                <a:spcPts val="400"/>
              </a:spcBef>
              <a:spcAft>
                <a:spcPts val="0"/>
              </a:spcAft>
              <a:buClr>
                <a:srgbClr val="888D9E"/>
              </a:buClr>
              <a:buSzPts val="1500"/>
              <a:buNone/>
              <a:defRPr sz="1500">
                <a:solidFill>
                  <a:srgbClr val="888D9E"/>
                </a:solidFill>
              </a:defRPr>
            </a:lvl2pPr>
            <a:lvl3pPr marL="1371600" lvl="2" indent="-228600" algn="l" rtl="0">
              <a:lnSpc>
                <a:spcPct val="90000"/>
              </a:lnSpc>
              <a:spcBef>
                <a:spcPts val="400"/>
              </a:spcBef>
              <a:spcAft>
                <a:spcPts val="0"/>
              </a:spcAft>
              <a:buClr>
                <a:srgbClr val="888D9E"/>
              </a:buClr>
              <a:buSzPts val="1400"/>
              <a:buNone/>
              <a:defRPr sz="1400">
                <a:solidFill>
                  <a:srgbClr val="888D9E"/>
                </a:solidFill>
              </a:defRPr>
            </a:lvl3pPr>
            <a:lvl4pPr marL="1828800" lvl="3" indent="-228600" algn="l" rtl="0">
              <a:lnSpc>
                <a:spcPct val="90000"/>
              </a:lnSpc>
              <a:spcBef>
                <a:spcPts val="400"/>
              </a:spcBef>
              <a:spcAft>
                <a:spcPts val="0"/>
              </a:spcAft>
              <a:buClr>
                <a:srgbClr val="888D9E"/>
              </a:buClr>
              <a:buSzPts val="1200"/>
              <a:buNone/>
              <a:defRPr sz="1200">
                <a:solidFill>
                  <a:srgbClr val="888D9E"/>
                </a:solidFill>
              </a:defRPr>
            </a:lvl4pPr>
            <a:lvl5pPr marL="2286000" lvl="4" indent="-228600" algn="l" rtl="0">
              <a:lnSpc>
                <a:spcPct val="90000"/>
              </a:lnSpc>
              <a:spcBef>
                <a:spcPts val="400"/>
              </a:spcBef>
              <a:spcAft>
                <a:spcPts val="0"/>
              </a:spcAft>
              <a:buClr>
                <a:srgbClr val="888D9E"/>
              </a:buClr>
              <a:buSzPts val="1200"/>
              <a:buNone/>
              <a:defRPr sz="1200">
                <a:solidFill>
                  <a:srgbClr val="888D9E"/>
                </a:solidFill>
              </a:defRPr>
            </a:lvl5pPr>
            <a:lvl6pPr marL="2743200" lvl="5" indent="-228600" algn="l" rtl="0">
              <a:lnSpc>
                <a:spcPct val="90000"/>
              </a:lnSpc>
              <a:spcBef>
                <a:spcPts val="400"/>
              </a:spcBef>
              <a:spcAft>
                <a:spcPts val="0"/>
              </a:spcAft>
              <a:buClr>
                <a:srgbClr val="888D9E"/>
              </a:buClr>
              <a:buSzPts val="1200"/>
              <a:buNone/>
              <a:defRPr sz="1200">
                <a:solidFill>
                  <a:srgbClr val="888D9E"/>
                </a:solidFill>
              </a:defRPr>
            </a:lvl6pPr>
            <a:lvl7pPr marL="3200400" lvl="6" indent="-228600" algn="l" rtl="0">
              <a:lnSpc>
                <a:spcPct val="90000"/>
              </a:lnSpc>
              <a:spcBef>
                <a:spcPts val="400"/>
              </a:spcBef>
              <a:spcAft>
                <a:spcPts val="0"/>
              </a:spcAft>
              <a:buClr>
                <a:srgbClr val="888D9E"/>
              </a:buClr>
              <a:buSzPts val="1200"/>
              <a:buNone/>
              <a:defRPr sz="1200">
                <a:solidFill>
                  <a:srgbClr val="888D9E"/>
                </a:solidFill>
              </a:defRPr>
            </a:lvl7pPr>
            <a:lvl8pPr marL="3657600" lvl="7" indent="-228600" algn="l" rtl="0">
              <a:lnSpc>
                <a:spcPct val="90000"/>
              </a:lnSpc>
              <a:spcBef>
                <a:spcPts val="400"/>
              </a:spcBef>
              <a:spcAft>
                <a:spcPts val="0"/>
              </a:spcAft>
              <a:buClr>
                <a:srgbClr val="888D9E"/>
              </a:buClr>
              <a:buSzPts val="1200"/>
              <a:buNone/>
              <a:defRPr sz="1200">
                <a:solidFill>
                  <a:srgbClr val="888D9E"/>
                </a:solidFill>
              </a:defRPr>
            </a:lvl8pPr>
            <a:lvl9pPr marL="4114800" lvl="8" indent="-228600" algn="l" rtl="0">
              <a:lnSpc>
                <a:spcPct val="90000"/>
              </a:lnSpc>
              <a:spcBef>
                <a:spcPts val="400"/>
              </a:spcBef>
              <a:spcAft>
                <a:spcPts val="0"/>
              </a:spcAft>
              <a:buClr>
                <a:srgbClr val="888D9E"/>
              </a:buClr>
              <a:buSzPts val="1200"/>
              <a:buNone/>
              <a:defRPr sz="1200">
                <a:solidFill>
                  <a:srgbClr val="888D9E"/>
                </a:solidFill>
              </a:defRPr>
            </a:lvl9pPr>
          </a:lstStyle>
          <a:p>
            <a:endParaRPr/>
          </a:p>
        </p:txBody>
      </p:sp>
      <p:sp>
        <p:nvSpPr>
          <p:cNvPr id="69" name="Google Shape;69;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accent1"/>
              </a:buClr>
              <a:buSzPts val="1800"/>
              <a:buNone/>
              <a:defRPr sz="1800" b="0">
                <a:solidFill>
                  <a:schemeClr val="accent1"/>
                </a:solidFill>
                <a:latin typeface="Arial"/>
                <a:ea typeface="Arial"/>
                <a:cs typeface="Arial"/>
                <a:sym typeface="Aria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9" name="Google Shape;79;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 name="Google Shape;80;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accent1"/>
              </a:buClr>
              <a:buSzPts val="1800"/>
              <a:buNone/>
              <a:defRPr sz="1800" b="0">
                <a:solidFill>
                  <a:schemeClr val="accent1"/>
                </a:solidFill>
                <a:latin typeface="Arial"/>
                <a:ea typeface="Arial"/>
                <a:cs typeface="Arial"/>
                <a:sym typeface="Aria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1" name="Google Shape;81;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 name="Google Shape;86;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3" name="Google Shape;93;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4" name="Google Shape;94;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5" name="Google Shape;95;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6" name="Google Shape;96;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Arial"/>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22"/>
          <p:cNvSpPr>
            <a:spLocks noGrp="1"/>
          </p:cNvSpPr>
          <p:nvPr>
            <p:ph type="pic" idx="2"/>
          </p:nvPr>
        </p:nvSpPr>
        <p:spPr>
          <a:xfrm>
            <a:off x="3887391" y="740569"/>
            <a:ext cx="4629300" cy="3655200"/>
          </a:xfrm>
          <a:prstGeom prst="rect">
            <a:avLst/>
          </a:prstGeom>
          <a:noFill/>
          <a:ln>
            <a:noFill/>
          </a:ln>
        </p:spPr>
      </p:sp>
      <p:sp>
        <p:nvSpPr>
          <p:cNvPr id="100" name="Google Shape;100;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1" name="Google Shape;10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5" name="Google Shape;105;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 name="Google Shape;106;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 name="Google Shape;110;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1" name="Google Shape;111;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F5F9"/>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D9E"/>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D9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‹nr.›</a:t>
            </a:fld>
            <a:endParaRPr/>
          </a:p>
        </p:txBody>
      </p:sp>
      <p:pic>
        <p:nvPicPr>
          <p:cNvPr id="55" name="Google Shape;55;p13" descr="Logo&#10;&#10;Description automatically generated"/>
          <p:cNvPicPr preferRelativeResize="0"/>
          <p:nvPr/>
        </p:nvPicPr>
        <p:blipFill rotWithShape="1">
          <a:blip r:embed="rId13">
            <a:alphaModFix/>
          </a:blip>
          <a:srcRect/>
          <a:stretch/>
        </p:blipFill>
        <p:spPr>
          <a:xfrm>
            <a:off x="628650" y="4815485"/>
            <a:ext cx="1089723" cy="1773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tilburgsciencehub.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11.png"/><Relationship Id="rId4" Type="http://schemas.openxmlformats.org/officeDocument/2006/relationships/image" Target="../media/image28.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5F9"/>
        </a:solidFill>
        <a:effectLst/>
      </p:bgPr>
    </p:bg>
    <p:spTree>
      <p:nvGrpSpPr>
        <p:cNvPr id="1" name="Shape 117"/>
        <p:cNvGrpSpPr/>
        <p:nvPr/>
      </p:nvGrpSpPr>
      <p:grpSpPr>
        <a:xfrm>
          <a:off x="0" y="0"/>
          <a:ext cx="0" cy="0"/>
          <a:chOff x="0" y="0"/>
          <a:chExt cx="0" cy="0"/>
        </a:xfrm>
      </p:grpSpPr>
      <p:pic>
        <p:nvPicPr>
          <p:cNvPr id="118" name="Google Shape;118;p25"/>
          <p:cNvPicPr preferRelativeResize="0"/>
          <p:nvPr/>
        </p:nvPicPr>
        <p:blipFill rotWithShape="1">
          <a:blip r:embed="rId3">
            <a:alphaModFix/>
          </a:blip>
          <a:srcRect/>
          <a:stretch/>
        </p:blipFill>
        <p:spPr>
          <a:xfrm>
            <a:off x="322494" y="-235396"/>
            <a:ext cx="9144000" cy="5015293"/>
          </a:xfrm>
          <a:prstGeom prst="rect">
            <a:avLst/>
          </a:prstGeom>
          <a:noFill/>
          <a:ln>
            <a:noFill/>
          </a:ln>
        </p:spPr>
      </p:pic>
      <p:sp>
        <p:nvSpPr>
          <p:cNvPr id="119" name="Google Shape;119;p25"/>
          <p:cNvSpPr txBox="1">
            <a:spLocks noGrp="1"/>
          </p:cNvSpPr>
          <p:nvPr>
            <p:ph type="ctrTitle"/>
          </p:nvPr>
        </p:nvSpPr>
        <p:spPr>
          <a:xfrm>
            <a:off x="570016" y="841772"/>
            <a:ext cx="4310700" cy="1730100"/>
          </a:xfrm>
          <a:prstGeom prst="rect">
            <a:avLst/>
          </a:prstGeom>
          <a:noFill/>
          <a:ln>
            <a:noFill/>
          </a:ln>
        </p:spPr>
        <p:txBody>
          <a:bodyPr spcFirstLastPara="1" wrap="square" lIns="68575" tIns="34275" rIns="68575" bIns="34275" anchor="b" anchorCtr="0">
            <a:noAutofit/>
          </a:bodyPr>
          <a:lstStyle/>
          <a:p>
            <a:pPr marL="0" lvl="0" indent="0" algn="l" rtl="0">
              <a:lnSpc>
                <a:spcPct val="115000"/>
              </a:lnSpc>
              <a:spcBef>
                <a:spcPts val="0"/>
              </a:spcBef>
              <a:spcAft>
                <a:spcPts val="0"/>
              </a:spcAft>
              <a:buNone/>
            </a:pPr>
            <a:r>
              <a:rPr lang="en" sz="3300"/>
              <a:t>Tilburg </a:t>
            </a:r>
            <a:r>
              <a:rPr lang="en" sz="3300" b="1"/>
              <a:t>Science Hub</a:t>
            </a:r>
            <a:endParaRPr sz="3700" b="1"/>
          </a:p>
        </p:txBody>
      </p:sp>
      <p:sp>
        <p:nvSpPr>
          <p:cNvPr id="120" name="Google Shape;120;p25"/>
          <p:cNvSpPr txBox="1">
            <a:spLocks noGrp="1"/>
          </p:cNvSpPr>
          <p:nvPr>
            <p:ph type="subTitle" idx="1"/>
          </p:nvPr>
        </p:nvSpPr>
        <p:spPr>
          <a:xfrm>
            <a:off x="570016" y="2571749"/>
            <a:ext cx="4849800" cy="2162400"/>
          </a:xfrm>
          <a:prstGeom prst="rect">
            <a:avLst/>
          </a:prstGeom>
          <a:noFill/>
          <a:ln>
            <a:noFill/>
          </a:ln>
          <a:effectLst>
            <a:reflection dist="38100" dir="5400000" fadeDir="5400012" sy="-100000" algn="bl" rotWithShape="0"/>
          </a:effectLst>
        </p:spPr>
        <p:txBody>
          <a:bodyPr spcFirstLastPara="1" wrap="square" lIns="68575" tIns="34275" rIns="68575" bIns="34275" anchor="t" anchorCtr="0">
            <a:normAutofit/>
          </a:bodyPr>
          <a:lstStyle/>
          <a:p>
            <a:pPr marL="0" lvl="0" indent="0" algn="l" rtl="0">
              <a:lnSpc>
                <a:spcPct val="110000"/>
              </a:lnSpc>
              <a:spcBef>
                <a:spcPts val="0"/>
              </a:spcBef>
              <a:spcAft>
                <a:spcPts val="0"/>
              </a:spcAft>
              <a:buClr>
                <a:schemeClr val="accent1"/>
              </a:buClr>
              <a:buSzPts val="1800"/>
              <a:buNone/>
            </a:pPr>
            <a:r>
              <a:rPr lang="en"/>
              <a:t>An open-source platform supporting social-science researchers achieve Open, Sustainable and Reproducible Research</a:t>
            </a:r>
            <a:endParaRPr/>
          </a:p>
          <a:p>
            <a:pPr marL="0" lvl="0" indent="0" algn="l" rtl="0">
              <a:lnSpc>
                <a:spcPct val="110000"/>
              </a:lnSpc>
              <a:spcBef>
                <a:spcPts val="800"/>
              </a:spcBef>
              <a:spcAft>
                <a:spcPts val="0"/>
              </a:spcAft>
              <a:buClr>
                <a:schemeClr val="accent1"/>
              </a:buClr>
              <a:buSzPts val="1800"/>
              <a:buNone/>
            </a:pPr>
            <a:endParaRPr/>
          </a:p>
          <a:p>
            <a:pPr marL="0" lvl="0" indent="0" algn="l" rtl="0">
              <a:lnSpc>
                <a:spcPct val="110000"/>
              </a:lnSpc>
              <a:spcBef>
                <a:spcPts val="800"/>
              </a:spcBef>
              <a:spcAft>
                <a:spcPts val="0"/>
              </a:spcAft>
              <a:buClr>
                <a:schemeClr val="dk1"/>
              </a:buClr>
              <a:buSzPts val="1100"/>
              <a:buNone/>
            </a:pPr>
            <a:r>
              <a:rPr lang="en" sz="1100">
                <a:solidFill>
                  <a:schemeClr val="dk1"/>
                </a:solidFill>
              </a:rPr>
              <a:t>Start with your first tutorial at </a:t>
            </a:r>
            <a:r>
              <a:rPr lang="en" sz="1100" u="sng">
                <a:solidFill>
                  <a:schemeClr val="dk1"/>
                </a:solidFill>
                <a:hlinkClick r:id="rId4">
                  <a:extLst>
                    <a:ext uri="{A12FA001-AC4F-418D-AE19-62706E023703}">
                      <ahyp:hlinkClr xmlns:ahyp="http://schemas.microsoft.com/office/drawing/2018/hyperlinkcolor" val="tx"/>
                    </a:ext>
                  </a:extLst>
                </a:hlinkClick>
              </a:rPr>
              <a:t>https://tilburgsciencehub.com</a:t>
            </a:r>
            <a:r>
              <a:rPr lang="en" sz="1100">
                <a:solidFill>
                  <a:schemeClr val="dk1"/>
                </a:solidFill>
              </a:rPr>
              <a:t> </a:t>
            </a:r>
            <a:endParaRPr/>
          </a:p>
          <a:p>
            <a:pPr marL="0" lvl="0" indent="0" algn="l" rtl="0">
              <a:lnSpc>
                <a:spcPct val="110000"/>
              </a:lnSpc>
              <a:spcBef>
                <a:spcPts val="800"/>
              </a:spcBef>
              <a:spcAft>
                <a:spcPts val="0"/>
              </a:spcAft>
              <a:buClr>
                <a:schemeClr val="dk1"/>
              </a:buClr>
              <a:buSzPts val="1100"/>
              <a:buNone/>
            </a:pPr>
            <a:r>
              <a:rPr lang="en" sz="1100">
                <a:solidFill>
                  <a:schemeClr val="dk1"/>
                </a:solidFill>
              </a:rPr>
              <a:t>Follow us on LinkedIn (search for Tilburg Science Hub) or </a:t>
            </a:r>
            <a:br>
              <a:rPr lang="en" sz="1100">
                <a:solidFill>
                  <a:schemeClr val="dk1"/>
                </a:solidFill>
              </a:rPr>
            </a:br>
            <a:r>
              <a:rPr lang="en" sz="1100">
                <a:solidFill>
                  <a:schemeClr val="dk1"/>
                </a:solidFill>
              </a:rPr>
              <a:t>Twitter (@tilburgscience)</a:t>
            </a:r>
            <a:endParaRPr/>
          </a:p>
        </p:txBody>
      </p:sp>
      <p:pic>
        <p:nvPicPr>
          <p:cNvPr id="121" name="Google Shape;121;p25" descr="Graphical user interface&#10;&#10;Description automatically generated"/>
          <p:cNvPicPr preferRelativeResize="0"/>
          <p:nvPr/>
        </p:nvPicPr>
        <p:blipFill rotWithShape="1">
          <a:blip r:embed="rId5">
            <a:alphaModFix/>
          </a:blip>
          <a:srcRect/>
          <a:stretch/>
        </p:blipFill>
        <p:spPr>
          <a:xfrm>
            <a:off x="3412448" y="409204"/>
            <a:ext cx="7101444" cy="47342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471488" y="205383"/>
            <a:ext cx="5915100" cy="745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SzPct val="42424"/>
              <a:buNone/>
            </a:pPr>
            <a:r>
              <a:rPr lang="en"/>
              <a:t>Hi there! - Meet </a:t>
            </a:r>
            <a:r>
              <a:rPr lang="en" b="1"/>
              <a:t>the presenters</a:t>
            </a:r>
            <a:endParaRPr b="1"/>
          </a:p>
        </p:txBody>
      </p:sp>
      <p:sp>
        <p:nvSpPr>
          <p:cNvPr id="128" name="Google Shape;128;p26"/>
          <p:cNvSpPr txBox="1">
            <a:spLocks noGrp="1"/>
          </p:cNvSpPr>
          <p:nvPr>
            <p:ph type="body" idx="2"/>
          </p:nvPr>
        </p:nvSpPr>
        <p:spPr>
          <a:xfrm>
            <a:off x="3320075" y="3782475"/>
            <a:ext cx="2631900" cy="904200"/>
          </a:xfrm>
          <a:prstGeom prst="rect">
            <a:avLst/>
          </a:prstGeom>
          <a:noFill/>
          <a:ln>
            <a:noFill/>
          </a:ln>
        </p:spPr>
        <p:txBody>
          <a:bodyPr spcFirstLastPara="1" wrap="square" lIns="68575" tIns="34275" rIns="68575" bIns="34275" anchor="t" anchorCtr="0">
            <a:normAutofit fontScale="40000" lnSpcReduction="20000"/>
          </a:bodyPr>
          <a:lstStyle/>
          <a:p>
            <a:pPr marL="0" lvl="0" indent="0" algn="ctr" rtl="0">
              <a:lnSpc>
                <a:spcPct val="90000"/>
              </a:lnSpc>
              <a:spcBef>
                <a:spcPts val="800"/>
              </a:spcBef>
              <a:spcAft>
                <a:spcPts val="0"/>
              </a:spcAft>
              <a:buSzPct val="112500"/>
              <a:buNone/>
            </a:pPr>
            <a:r>
              <a:rPr lang="en" sz="4800" b="1"/>
              <a:t>Fleur Le Mire</a:t>
            </a:r>
            <a:endParaRPr sz="4800" b="1"/>
          </a:p>
          <a:p>
            <a:pPr marL="0" lvl="0" indent="0" algn="ctr" rtl="0">
              <a:lnSpc>
                <a:spcPct val="90000"/>
              </a:lnSpc>
              <a:spcBef>
                <a:spcPts val="800"/>
              </a:spcBef>
              <a:spcAft>
                <a:spcPts val="0"/>
              </a:spcAft>
              <a:buSzPct val="128571"/>
              <a:buNone/>
            </a:pPr>
            <a:r>
              <a:rPr lang="en" sz="4200"/>
              <a:t>MSc Marketing Analytics</a:t>
            </a:r>
            <a:endParaRPr sz="4200"/>
          </a:p>
          <a:p>
            <a:pPr marL="0" lvl="0" indent="0" algn="ctr" rtl="0">
              <a:lnSpc>
                <a:spcPct val="90000"/>
              </a:lnSpc>
              <a:spcBef>
                <a:spcPts val="800"/>
              </a:spcBef>
              <a:spcAft>
                <a:spcPts val="0"/>
              </a:spcAft>
              <a:buSzPct val="128571"/>
              <a:buNone/>
            </a:pPr>
            <a:endParaRPr sz="4200"/>
          </a:p>
          <a:p>
            <a:pPr marL="342900" lvl="0" indent="0" algn="ctr" rtl="0">
              <a:lnSpc>
                <a:spcPct val="90000"/>
              </a:lnSpc>
              <a:spcBef>
                <a:spcPts val="800"/>
              </a:spcBef>
              <a:spcAft>
                <a:spcPts val="0"/>
              </a:spcAft>
              <a:buSzPct val="122727"/>
              <a:buNone/>
            </a:pPr>
            <a:endParaRPr sz="4400"/>
          </a:p>
          <a:p>
            <a:pPr marL="0" lvl="0" indent="0" algn="ctr" rtl="0">
              <a:lnSpc>
                <a:spcPct val="90000"/>
              </a:lnSpc>
              <a:spcBef>
                <a:spcPts val="800"/>
              </a:spcBef>
              <a:spcAft>
                <a:spcPts val="0"/>
              </a:spcAft>
              <a:buSzPct val="257142"/>
              <a:buNone/>
            </a:pPr>
            <a:endParaRPr/>
          </a:p>
          <a:p>
            <a:pPr marL="0" lvl="0" indent="0" algn="l" rtl="0">
              <a:lnSpc>
                <a:spcPct val="90000"/>
              </a:lnSpc>
              <a:spcBef>
                <a:spcPts val="800"/>
              </a:spcBef>
              <a:spcAft>
                <a:spcPts val="0"/>
              </a:spcAft>
              <a:buSzPct val="257142"/>
              <a:buNone/>
            </a:pPr>
            <a:endParaRPr/>
          </a:p>
          <a:p>
            <a:pPr marL="0" lvl="0" indent="0" algn="l" rtl="0">
              <a:lnSpc>
                <a:spcPct val="90000"/>
              </a:lnSpc>
              <a:spcBef>
                <a:spcPts val="800"/>
              </a:spcBef>
              <a:spcAft>
                <a:spcPts val="0"/>
              </a:spcAft>
              <a:buSzPct val="257142"/>
              <a:buNone/>
            </a:pPr>
            <a:endParaRPr/>
          </a:p>
        </p:txBody>
      </p:sp>
      <p:sp>
        <p:nvSpPr>
          <p:cNvPr id="129" name="Google Shape;129;p26"/>
          <p:cNvSpPr txBox="1">
            <a:spLocks noGrp="1"/>
          </p:cNvSpPr>
          <p:nvPr>
            <p:ph type="body" idx="2"/>
          </p:nvPr>
        </p:nvSpPr>
        <p:spPr>
          <a:xfrm>
            <a:off x="6117675" y="3782475"/>
            <a:ext cx="2631900" cy="904200"/>
          </a:xfrm>
          <a:prstGeom prst="rect">
            <a:avLst/>
          </a:prstGeom>
          <a:noFill/>
          <a:ln>
            <a:noFill/>
          </a:ln>
        </p:spPr>
        <p:txBody>
          <a:bodyPr spcFirstLastPara="1" wrap="square" lIns="68575" tIns="34275" rIns="68575" bIns="34275" anchor="t" anchorCtr="0">
            <a:normAutofit fontScale="40000" lnSpcReduction="20000"/>
          </a:bodyPr>
          <a:lstStyle/>
          <a:p>
            <a:pPr marL="0" lvl="0" indent="0" algn="ctr" rtl="0">
              <a:lnSpc>
                <a:spcPct val="90000"/>
              </a:lnSpc>
              <a:spcBef>
                <a:spcPts val="800"/>
              </a:spcBef>
              <a:spcAft>
                <a:spcPts val="0"/>
              </a:spcAft>
              <a:buSzPct val="112500"/>
              <a:buNone/>
            </a:pPr>
            <a:r>
              <a:rPr lang="en" sz="4800" b="1"/>
              <a:t>Diego Sánchez</a:t>
            </a:r>
            <a:endParaRPr sz="4800" b="1"/>
          </a:p>
          <a:p>
            <a:pPr marL="0" lvl="0" indent="0" algn="ctr" rtl="0">
              <a:spcBef>
                <a:spcPts val="800"/>
              </a:spcBef>
              <a:spcAft>
                <a:spcPts val="0"/>
              </a:spcAft>
              <a:buSzPct val="128571"/>
              <a:buNone/>
            </a:pPr>
            <a:r>
              <a:rPr lang="en" sz="4200"/>
              <a:t>MSc Data Science &amp; Society</a:t>
            </a:r>
            <a:endParaRPr sz="4200"/>
          </a:p>
          <a:p>
            <a:pPr marL="342900" lvl="0" indent="0" algn="ctr" rtl="0">
              <a:lnSpc>
                <a:spcPct val="90000"/>
              </a:lnSpc>
              <a:spcBef>
                <a:spcPts val="800"/>
              </a:spcBef>
              <a:spcAft>
                <a:spcPts val="0"/>
              </a:spcAft>
              <a:buSzPct val="122727"/>
              <a:buNone/>
            </a:pPr>
            <a:endParaRPr sz="4400"/>
          </a:p>
          <a:p>
            <a:pPr marL="0" lvl="0" indent="0" algn="ctr" rtl="0">
              <a:lnSpc>
                <a:spcPct val="90000"/>
              </a:lnSpc>
              <a:spcBef>
                <a:spcPts val="800"/>
              </a:spcBef>
              <a:spcAft>
                <a:spcPts val="0"/>
              </a:spcAft>
              <a:buSzPct val="257142"/>
              <a:buNone/>
            </a:pPr>
            <a:endParaRPr/>
          </a:p>
          <a:p>
            <a:pPr marL="0" lvl="0" indent="0" algn="l" rtl="0">
              <a:lnSpc>
                <a:spcPct val="90000"/>
              </a:lnSpc>
              <a:spcBef>
                <a:spcPts val="800"/>
              </a:spcBef>
              <a:spcAft>
                <a:spcPts val="0"/>
              </a:spcAft>
              <a:buSzPct val="257142"/>
              <a:buNone/>
            </a:pPr>
            <a:endParaRPr/>
          </a:p>
          <a:p>
            <a:pPr marL="0" lvl="0" indent="0" algn="l" rtl="0">
              <a:lnSpc>
                <a:spcPct val="90000"/>
              </a:lnSpc>
              <a:spcBef>
                <a:spcPts val="800"/>
              </a:spcBef>
              <a:spcAft>
                <a:spcPts val="0"/>
              </a:spcAft>
              <a:buSzPct val="257142"/>
              <a:buNone/>
            </a:pPr>
            <a:endParaRPr/>
          </a:p>
        </p:txBody>
      </p:sp>
      <p:sp>
        <p:nvSpPr>
          <p:cNvPr id="130" name="Google Shape;130;p26"/>
          <p:cNvSpPr txBox="1">
            <a:spLocks noGrp="1"/>
          </p:cNvSpPr>
          <p:nvPr>
            <p:ph type="body" idx="2"/>
          </p:nvPr>
        </p:nvSpPr>
        <p:spPr>
          <a:xfrm>
            <a:off x="522475" y="3782475"/>
            <a:ext cx="2631900" cy="904200"/>
          </a:xfrm>
          <a:prstGeom prst="rect">
            <a:avLst/>
          </a:prstGeom>
          <a:noFill/>
          <a:ln>
            <a:noFill/>
          </a:ln>
        </p:spPr>
        <p:txBody>
          <a:bodyPr spcFirstLastPara="1" wrap="square" lIns="68575" tIns="34275" rIns="68575" bIns="34275" anchor="t" anchorCtr="0">
            <a:normAutofit fontScale="40000" lnSpcReduction="20000"/>
          </a:bodyPr>
          <a:lstStyle/>
          <a:p>
            <a:pPr marL="0" lvl="0" indent="0" algn="ctr" rtl="0">
              <a:lnSpc>
                <a:spcPct val="90000"/>
              </a:lnSpc>
              <a:spcBef>
                <a:spcPts val="800"/>
              </a:spcBef>
              <a:spcAft>
                <a:spcPts val="0"/>
              </a:spcAft>
              <a:buSzPct val="112500"/>
              <a:buNone/>
            </a:pPr>
            <a:r>
              <a:rPr lang="en" sz="4800" b="1"/>
              <a:t>Fernando Iscar</a:t>
            </a:r>
            <a:endParaRPr sz="4800" b="1"/>
          </a:p>
          <a:p>
            <a:pPr marL="0" lvl="0" indent="0" algn="ctr" rtl="0">
              <a:lnSpc>
                <a:spcPct val="90000"/>
              </a:lnSpc>
              <a:spcBef>
                <a:spcPts val="800"/>
              </a:spcBef>
              <a:spcAft>
                <a:spcPts val="0"/>
              </a:spcAft>
              <a:buSzPct val="128571"/>
              <a:buNone/>
            </a:pPr>
            <a:r>
              <a:rPr lang="en" sz="4200"/>
              <a:t>MSc Data Science &amp; Society</a:t>
            </a:r>
            <a:endParaRPr sz="4200"/>
          </a:p>
          <a:p>
            <a:pPr marL="0" lvl="0" indent="0" algn="ctr" rtl="0">
              <a:lnSpc>
                <a:spcPct val="90000"/>
              </a:lnSpc>
              <a:spcBef>
                <a:spcPts val="800"/>
              </a:spcBef>
              <a:spcAft>
                <a:spcPts val="0"/>
              </a:spcAft>
              <a:buSzPct val="128571"/>
              <a:buNone/>
            </a:pPr>
            <a:endParaRPr sz="4200"/>
          </a:p>
          <a:p>
            <a:pPr marL="342900" lvl="0" indent="0" algn="ctr" rtl="0">
              <a:lnSpc>
                <a:spcPct val="90000"/>
              </a:lnSpc>
              <a:spcBef>
                <a:spcPts val="800"/>
              </a:spcBef>
              <a:spcAft>
                <a:spcPts val="0"/>
              </a:spcAft>
              <a:buSzPct val="122727"/>
              <a:buNone/>
            </a:pPr>
            <a:endParaRPr sz="4400"/>
          </a:p>
          <a:p>
            <a:pPr marL="0" lvl="0" indent="0" algn="ctr" rtl="0">
              <a:lnSpc>
                <a:spcPct val="90000"/>
              </a:lnSpc>
              <a:spcBef>
                <a:spcPts val="800"/>
              </a:spcBef>
              <a:spcAft>
                <a:spcPts val="0"/>
              </a:spcAft>
              <a:buSzPct val="257142"/>
              <a:buNone/>
            </a:pPr>
            <a:endParaRPr/>
          </a:p>
          <a:p>
            <a:pPr marL="0" lvl="0" indent="0" algn="l" rtl="0">
              <a:lnSpc>
                <a:spcPct val="90000"/>
              </a:lnSpc>
              <a:spcBef>
                <a:spcPts val="800"/>
              </a:spcBef>
              <a:spcAft>
                <a:spcPts val="0"/>
              </a:spcAft>
              <a:buSzPct val="257142"/>
              <a:buNone/>
            </a:pPr>
            <a:endParaRPr/>
          </a:p>
          <a:p>
            <a:pPr marL="0" lvl="0" indent="0" algn="l" rtl="0">
              <a:lnSpc>
                <a:spcPct val="90000"/>
              </a:lnSpc>
              <a:spcBef>
                <a:spcPts val="800"/>
              </a:spcBef>
              <a:spcAft>
                <a:spcPts val="0"/>
              </a:spcAft>
              <a:buSzPct val="257142"/>
              <a:buNone/>
            </a:pPr>
            <a:endParaRPr/>
          </a:p>
        </p:txBody>
      </p:sp>
      <p:pic>
        <p:nvPicPr>
          <p:cNvPr id="131" name="Google Shape;131;p26"/>
          <p:cNvPicPr preferRelativeResize="0"/>
          <p:nvPr/>
        </p:nvPicPr>
        <p:blipFill>
          <a:blip r:embed="rId3">
            <a:alphaModFix/>
          </a:blip>
          <a:stretch>
            <a:fillRect/>
          </a:stretch>
        </p:blipFill>
        <p:spPr>
          <a:xfrm>
            <a:off x="667825" y="1242188"/>
            <a:ext cx="2341197" cy="2377185"/>
          </a:xfrm>
          <a:prstGeom prst="rect">
            <a:avLst/>
          </a:prstGeom>
          <a:noFill/>
          <a:ln>
            <a:noFill/>
          </a:ln>
        </p:spPr>
      </p:pic>
      <p:pic>
        <p:nvPicPr>
          <p:cNvPr id="132" name="Google Shape;132;p26"/>
          <p:cNvPicPr preferRelativeResize="0"/>
          <p:nvPr/>
        </p:nvPicPr>
        <p:blipFill rotWithShape="1">
          <a:blip r:embed="rId4">
            <a:alphaModFix/>
          </a:blip>
          <a:srcRect l="7258" r="7249"/>
          <a:stretch/>
        </p:blipFill>
        <p:spPr>
          <a:xfrm>
            <a:off x="6263025" y="1236850"/>
            <a:ext cx="2341199" cy="2387874"/>
          </a:xfrm>
          <a:prstGeom prst="rect">
            <a:avLst/>
          </a:prstGeom>
          <a:noFill/>
          <a:ln>
            <a:noFill/>
          </a:ln>
        </p:spPr>
      </p:pic>
      <p:pic>
        <p:nvPicPr>
          <p:cNvPr id="133" name="Google Shape;133;p26"/>
          <p:cNvPicPr preferRelativeResize="0"/>
          <p:nvPr/>
        </p:nvPicPr>
        <p:blipFill>
          <a:blip r:embed="rId5">
            <a:alphaModFix/>
          </a:blip>
          <a:stretch>
            <a:fillRect/>
          </a:stretch>
        </p:blipFill>
        <p:spPr>
          <a:xfrm>
            <a:off x="3452450" y="1242200"/>
            <a:ext cx="2387875" cy="2387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125" y="205375"/>
            <a:ext cx="9144000" cy="7458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dk1"/>
              </a:buClr>
              <a:buSzPts val="3300"/>
              <a:buFont typeface="Arial"/>
              <a:buNone/>
            </a:pPr>
            <a:r>
              <a:rPr lang="en" sz="3000" b="1"/>
              <a:t>Tilburg Science Hub: </a:t>
            </a:r>
            <a:r>
              <a:rPr lang="en" sz="3000"/>
              <a:t>an overview</a:t>
            </a:r>
            <a:endParaRPr sz="3000" b="1"/>
          </a:p>
        </p:txBody>
      </p:sp>
      <p:sp>
        <p:nvSpPr>
          <p:cNvPr id="140" name="Google Shape;140;p27"/>
          <p:cNvSpPr txBox="1">
            <a:spLocks noGrp="1"/>
          </p:cNvSpPr>
          <p:nvPr>
            <p:ph type="body" idx="1"/>
          </p:nvPr>
        </p:nvSpPr>
        <p:spPr>
          <a:xfrm>
            <a:off x="411175" y="1179775"/>
            <a:ext cx="5083500" cy="29220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115000"/>
              </a:lnSpc>
              <a:spcBef>
                <a:spcPts val="800"/>
              </a:spcBef>
              <a:spcAft>
                <a:spcPts val="0"/>
              </a:spcAft>
              <a:buNone/>
            </a:pPr>
            <a:r>
              <a:rPr lang="en" sz="8400" b="1">
                <a:solidFill>
                  <a:schemeClr val="accent1"/>
                </a:solidFill>
                <a:latin typeface="Consolas"/>
                <a:ea typeface="Consolas"/>
                <a:cs typeface="Consolas"/>
                <a:sym typeface="Consolas"/>
              </a:rPr>
              <a:t>&gt;_</a:t>
            </a:r>
            <a:r>
              <a:rPr lang="en" sz="7000" b="1">
                <a:solidFill>
                  <a:schemeClr val="accent1"/>
                </a:solidFill>
                <a:latin typeface="Consolas"/>
                <a:ea typeface="Consolas"/>
                <a:cs typeface="Consolas"/>
                <a:sym typeface="Consolas"/>
              </a:rPr>
              <a:t> </a:t>
            </a:r>
            <a:r>
              <a:rPr lang="en" sz="7600" b="1"/>
              <a:t>The Platform</a:t>
            </a:r>
            <a:endParaRPr sz="7600" b="1"/>
          </a:p>
          <a:p>
            <a:pPr marL="457200" lvl="0" indent="-311150" algn="l" rtl="0">
              <a:lnSpc>
                <a:spcPct val="115000"/>
              </a:lnSpc>
              <a:spcBef>
                <a:spcPts val="0"/>
              </a:spcBef>
              <a:spcAft>
                <a:spcPts val="0"/>
              </a:spcAft>
              <a:buSzPct val="100000"/>
              <a:buChar char="•"/>
            </a:pPr>
            <a:r>
              <a:rPr lang="en" sz="5200"/>
              <a:t>Open-source digital platform</a:t>
            </a:r>
            <a:endParaRPr sz="5200"/>
          </a:p>
          <a:p>
            <a:pPr marL="457200" lvl="0" indent="-311150" algn="l" rtl="0">
              <a:lnSpc>
                <a:spcPct val="115000"/>
              </a:lnSpc>
              <a:spcBef>
                <a:spcPts val="0"/>
              </a:spcBef>
              <a:spcAft>
                <a:spcPts val="0"/>
              </a:spcAft>
              <a:buSzPct val="100000"/>
              <a:buChar char="•"/>
            </a:pPr>
            <a:r>
              <a:rPr lang="en" sz="5200"/>
              <a:t>Promotes sustainable &amp; reproducible research</a:t>
            </a:r>
            <a:endParaRPr sz="5200"/>
          </a:p>
          <a:p>
            <a:pPr marL="457200" lvl="0" indent="-311150" algn="l" rtl="0">
              <a:lnSpc>
                <a:spcPct val="115000"/>
              </a:lnSpc>
              <a:spcBef>
                <a:spcPts val="0"/>
              </a:spcBef>
              <a:spcAft>
                <a:spcPts val="0"/>
              </a:spcAft>
              <a:buSzPct val="100000"/>
              <a:buChar char="•"/>
            </a:pPr>
            <a:r>
              <a:rPr lang="en" sz="5200">
                <a:highlight>
                  <a:srgbClr val="F0F5F9"/>
                </a:highlight>
              </a:rPr>
              <a:t>Provide(s) resources to make open science accessible</a:t>
            </a:r>
            <a:endParaRPr sz="5200">
              <a:highlight>
                <a:srgbClr val="F0F5F9"/>
              </a:highlight>
            </a:endParaRPr>
          </a:p>
          <a:p>
            <a:pPr marL="457200" lvl="0" indent="-311150" algn="l" rtl="0">
              <a:lnSpc>
                <a:spcPct val="115000"/>
              </a:lnSpc>
              <a:spcBef>
                <a:spcPts val="0"/>
              </a:spcBef>
              <a:spcAft>
                <a:spcPts val="0"/>
              </a:spcAft>
              <a:buSzPct val="100000"/>
              <a:buChar char="•"/>
            </a:pPr>
            <a:r>
              <a:rPr lang="en" sz="5200"/>
              <a:t>Combines theory and practical guidance</a:t>
            </a:r>
            <a:endParaRPr sz="5200"/>
          </a:p>
          <a:p>
            <a:pPr marL="0" lvl="0" indent="0" algn="l" rtl="0">
              <a:lnSpc>
                <a:spcPct val="100000"/>
              </a:lnSpc>
              <a:spcBef>
                <a:spcPts val="800"/>
              </a:spcBef>
              <a:spcAft>
                <a:spcPts val="0"/>
              </a:spcAft>
              <a:buNone/>
            </a:pPr>
            <a:endParaRPr sz="5600"/>
          </a:p>
          <a:p>
            <a:pPr marL="0" lvl="0" indent="0" algn="l" rtl="0">
              <a:lnSpc>
                <a:spcPct val="115000"/>
              </a:lnSpc>
              <a:spcBef>
                <a:spcPts val="800"/>
              </a:spcBef>
              <a:spcAft>
                <a:spcPts val="0"/>
              </a:spcAft>
              <a:buNone/>
            </a:pPr>
            <a:r>
              <a:rPr lang="en" sz="8400" b="1">
                <a:solidFill>
                  <a:schemeClr val="accent1"/>
                </a:solidFill>
                <a:latin typeface="Consolas"/>
                <a:ea typeface="Consolas"/>
                <a:cs typeface="Consolas"/>
                <a:sym typeface="Consolas"/>
              </a:rPr>
              <a:t>&gt;_</a:t>
            </a:r>
            <a:r>
              <a:rPr lang="en" sz="7000" b="1">
                <a:solidFill>
                  <a:schemeClr val="accent1"/>
                </a:solidFill>
                <a:latin typeface="Consolas"/>
                <a:ea typeface="Consolas"/>
                <a:cs typeface="Consolas"/>
                <a:sym typeface="Consolas"/>
              </a:rPr>
              <a:t> </a:t>
            </a:r>
            <a:r>
              <a:rPr lang="en" sz="7600" b="1"/>
              <a:t>Core Content</a:t>
            </a:r>
            <a:endParaRPr sz="7600" b="1"/>
          </a:p>
          <a:p>
            <a:pPr marL="457200" lvl="0" indent="-311150" algn="l" rtl="0">
              <a:lnSpc>
                <a:spcPct val="115000"/>
              </a:lnSpc>
              <a:spcBef>
                <a:spcPts val="0"/>
              </a:spcBef>
              <a:spcAft>
                <a:spcPts val="0"/>
              </a:spcAft>
              <a:buSzPct val="100000"/>
              <a:buChar char="•"/>
            </a:pPr>
            <a:r>
              <a:rPr lang="en" sz="5200"/>
              <a:t>Open science (e.g., reproducible research)</a:t>
            </a:r>
            <a:endParaRPr sz="5200"/>
          </a:p>
          <a:p>
            <a:pPr marL="457200" lvl="0" indent="-311150" algn="l" rtl="0">
              <a:lnSpc>
                <a:spcPct val="115000"/>
              </a:lnSpc>
              <a:spcBef>
                <a:spcPts val="0"/>
              </a:spcBef>
              <a:spcAft>
                <a:spcPts val="0"/>
              </a:spcAft>
              <a:buSzPct val="100000"/>
              <a:buChar char="•"/>
            </a:pPr>
            <a:r>
              <a:rPr lang="en" sz="5200"/>
              <a:t>New tooling (e.g., GitHub, workflows)</a:t>
            </a:r>
            <a:endParaRPr sz="5200"/>
          </a:p>
          <a:p>
            <a:pPr marL="457200" lvl="0" indent="-311150" algn="l" rtl="0">
              <a:lnSpc>
                <a:spcPct val="115000"/>
              </a:lnSpc>
              <a:spcBef>
                <a:spcPts val="0"/>
              </a:spcBef>
              <a:spcAft>
                <a:spcPts val="0"/>
              </a:spcAft>
              <a:buSzPct val="100000"/>
              <a:buChar char="•"/>
            </a:pPr>
            <a:r>
              <a:rPr lang="en" sz="5200"/>
              <a:t>New skills (e.g., big team science, Scrum)</a:t>
            </a:r>
            <a:endParaRPr sz="5200"/>
          </a:p>
          <a:p>
            <a:pPr marL="457200" lvl="0" indent="0" algn="l" rtl="0">
              <a:lnSpc>
                <a:spcPct val="115000"/>
              </a:lnSpc>
              <a:spcBef>
                <a:spcPts val="0"/>
              </a:spcBef>
              <a:spcAft>
                <a:spcPts val="0"/>
              </a:spcAft>
              <a:buNone/>
            </a:pPr>
            <a:endParaRPr sz="5600"/>
          </a:p>
          <a:p>
            <a:pPr marL="0" lvl="0" indent="0" algn="l" rtl="0">
              <a:lnSpc>
                <a:spcPct val="115000"/>
              </a:lnSpc>
              <a:spcBef>
                <a:spcPts val="800"/>
              </a:spcBef>
              <a:spcAft>
                <a:spcPts val="0"/>
              </a:spcAft>
              <a:buNone/>
            </a:pPr>
            <a:r>
              <a:rPr lang="en" sz="8400" b="1">
                <a:solidFill>
                  <a:schemeClr val="accent1"/>
                </a:solidFill>
                <a:latin typeface="Consolas"/>
                <a:ea typeface="Consolas"/>
                <a:cs typeface="Consolas"/>
                <a:sym typeface="Consolas"/>
              </a:rPr>
              <a:t>&gt;_ </a:t>
            </a:r>
            <a:r>
              <a:rPr lang="en" sz="7600" b="1"/>
              <a:t>Impact</a:t>
            </a:r>
            <a:endParaRPr sz="7600" b="1"/>
          </a:p>
          <a:p>
            <a:pPr marL="457200" lvl="0" indent="-311150" algn="l" rtl="0">
              <a:lnSpc>
                <a:spcPct val="115000"/>
              </a:lnSpc>
              <a:spcBef>
                <a:spcPts val="0"/>
              </a:spcBef>
              <a:spcAft>
                <a:spcPts val="0"/>
              </a:spcAft>
              <a:buSzPct val="100000"/>
              <a:buChar char="•"/>
            </a:pPr>
            <a:r>
              <a:rPr lang="en" sz="5200"/>
              <a:t>Total visits:</a:t>
            </a:r>
            <a:r>
              <a:rPr lang="en" sz="5200">
                <a:solidFill>
                  <a:srgbClr val="FF0000"/>
                </a:solidFill>
              </a:rPr>
              <a:t> </a:t>
            </a:r>
            <a:r>
              <a:rPr lang="en" sz="5200"/>
              <a:t>113.000 users (between Jan ’21 – today)</a:t>
            </a:r>
            <a:endParaRPr sz="5200"/>
          </a:p>
          <a:p>
            <a:pPr marL="457200" lvl="0" indent="-311150" algn="l" rtl="0">
              <a:lnSpc>
                <a:spcPct val="115000"/>
              </a:lnSpc>
              <a:spcBef>
                <a:spcPts val="0"/>
              </a:spcBef>
              <a:spcAft>
                <a:spcPts val="0"/>
              </a:spcAft>
              <a:buSzPct val="100000"/>
              <a:buChar char="•"/>
            </a:pPr>
            <a:r>
              <a:rPr lang="en" sz="5200"/>
              <a:t>Monthly visits: over 12k per month (August ‘23)</a:t>
            </a:r>
            <a:endParaRPr sz="4800"/>
          </a:p>
          <a:p>
            <a:pPr marL="177800" lvl="0" indent="-38100" algn="l" rtl="0">
              <a:lnSpc>
                <a:spcPct val="90000"/>
              </a:lnSpc>
              <a:spcBef>
                <a:spcPts val="800"/>
              </a:spcBef>
              <a:spcAft>
                <a:spcPts val="0"/>
              </a:spcAft>
              <a:buClr>
                <a:schemeClr val="dk1"/>
              </a:buClr>
              <a:buSzPct val="100000"/>
              <a:buNone/>
            </a:pPr>
            <a:endParaRPr b="1"/>
          </a:p>
          <a:p>
            <a:pPr marL="457200" lvl="1" indent="0" algn="l" rtl="0">
              <a:lnSpc>
                <a:spcPct val="90000"/>
              </a:lnSpc>
              <a:spcBef>
                <a:spcPts val="400"/>
              </a:spcBef>
              <a:spcAft>
                <a:spcPts val="0"/>
              </a:spcAft>
              <a:buClr>
                <a:schemeClr val="dk1"/>
              </a:buClr>
              <a:buSzPct val="100000"/>
              <a:buNone/>
            </a:pPr>
            <a:endParaRPr/>
          </a:p>
          <a:p>
            <a:pPr marL="177800" lvl="0" indent="-38100" algn="l" rtl="0">
              <a:lnSpc>
                <a:spcPct val="90000"/>
              </a:lnSpc>
              <a:spcBef>
                <a:spcPts val="800"/>
              </a:spcBef>
              <a:spcAft>
                <a:spcPts val="0"/>
              </a:spcAft>
              <a:buClr>
                <a:schemeClr val="dk1"/>
              </a:buClr>
              <a:buSzPct val="100000"/>
              <a:buNone/>
            </a:pPr>
            <a:endParaRPr/>
          </a:p>
        </p:txBody>
      </p:sp>
      <p:pic>
        <p:nvPicPr>
          <p:cNvPr id="141" name="Google Shape;141;p27"/>
          <p:cNvPicPr preferRelativeResize="0"/>
          <p:nvPr/>
        </p:nvPicPr>
        <p:blipFill>
          <a:blip r:embed="rId3">
            <a:alphaModFix/>
          </a:blip>
          <a:stretch>
            <a:fillRect/>
          </a:stretch>
        </p:blipFill>
        <p:spPr>
          <a:xfrm>
            <a:off x="5052200" y="2264248"/>
            <a:ext cx="3924875" cy="2066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471502" y="205375"/>
            <a:ext cx="6966000" cy="745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
              <a:t>What does </a:t>
            </a:r>
            <a:r>
              <a:rPr lang="en" b="1"/>
              <a:t>Tilburg Science Hub </a:t>
            </a:r>
            <a:r>
              <a:rPr lang="en"/>
              <a:t>offer?</a:t>
            </a:r>
            <a:endParaRPr/>
          </a:p>
        </p:txBody>
      </p:sp>
      <p:sp>
        <p:nvSpPr>
          <p:cNvPr id="148" name="Google Shape;148;p28"/>
          <p:cNvSpPr txBox="1">
            <a:spLocks noGrp="1"/>
          </p:cNvSpPr>
          <p:nvPr>
            <p:ph type="body" idx="1"/>
          </p:nvPr>
        </p:nvSpPr>
        <p:spPr>
          <a:xfrm>
            <a:off x="628650" y="1369219"/>
            <a:ext cx="3943200" cy="3500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br>
              <a:rPr lang="en"/>
            </a:br>
            <a:endParaRPr/>
          </a:p>
          <a:p>
            <a:pPr marL="520700" lvl="1" indent="-76200" algn="l" rtl="0">
              <a:lnSpc>
                <a:spcPct val="90000"/>
              </a:lnSpc>
              <a:spcBef>
                <a:spcPts val="400"/>
              </a:spcBef>
              <a:spcAft>
                <a:spcPts val="0"/>
              </a:spcAft>
              <a:buClr>
                <a:schemeClr val="dk1"/>
              </a:buClr>
              <a:buSzPts val="1800"/>
              <a:buNone/>
            </a:pPr>
            <a:endParaRPr/>
          </a:p>
        </p:txBody>
      </p:sp>
      <p:sp>
        <p:nvSpPr>
          <p:cNvPr id="149" name="Google Shape;149;p28"/>
          <p:cNvSpPr txBox="1"/>
          <p:nvPr/>
        </p:nvSpPr>
        <p:spPr>
          <a:xfrm>
            <a:off x="471500" y="1369225"/>
            <a:ext cx="4652700" cy="320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chemeClr val="accent1"/>
                </a:solidFill>
                <a:latin typeface="Consolas"/>
                <a:ea typeface="Consolas"/>
                <a:cs typeface="Consolas"/>
                <a:sym typeface="Consolas"/>
              </a:rPr>
              <a:t>&gt;_</a:t>
            </a:r>
            <a:r>
              <a:rPr lang="en" sz="2100" b="1">
                <a:solidFill>
                  <a:schemeClr val="dk1"/>
                </a:solidFill>
              </a:rPr>
              <a:t> </a:t>
            </a:r>
            <a:r>
              <a:rPr lang="en" sz="1900" b="1">
                <a:solidFill>
                  <a:schemeClr val="dk1"/>
                </a:solidFill>
              </a:rPr>
              <a:t>Building Blocks:</a:t>
            </a:r>
            <a:r>
              <a:rPr lang="en" sz="1900">
                <a:solidFill>
                  <a:schemeClr val="dk1"/>
                </a:solidFill>
              </a:rPr>
              <a:t> </a:t>
            </a:r>
            <a:r>
              <a:rPr lang="en" sz="1800">
                <a:solidFill>
                  <a:schemeClr val="dk1"/>
                </a:solidFill>
              </a:rPr>
              <a:t>Practical code snippets and explanations (+100 already available!)</a:t>
            </a:r>
            <a:endParaRPr sz="1800">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r>
              <a:rPr lang="en" sz="2100" b="1">
                <a:solidFill>
                  <a:schemeClr val="accent1"/>
                </a:solidFill>
                <a:latin typeface="Consolas"/>
                <a:ea typeface="Consolas"/>
                <a:cs typeface="Consolas"/>
                <a:sym typeface="Consolas"/>
              </a:rPr>
              <a:t>&gt;_</a:t>
            </a:r>
            <a:r>
              <a:rPr lang="en" sz="1900" b="1">
                <a:solidFill>
                  <a:schemeClr val="dk1"/>
                </a:solidFill>
              </a:rPr>
              <a:t> Tutorials:</a:t>
            </a:r>
            <a:r>
              <a:rPr lang="en" sz="1900">
                <a:solidFill>
                  <a:schemeClr val="dk1"/>
                </a:solidFill>
              </a:rPr>
              <a:t> </a:t>
            </a:r>
            <a:r>
              <a:rPr lang="en" sz="1800">
                <a:solidFill>
                  <a:schemeClr val="dk1"/>
                </a:solidFill>
              </a:rPr>
              <a:t>Step-by-step guidance on broader topics</a:t>
            </a:r>
            <a:endParaRPr sz="1800">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r>
              <a:rPr lang="en" sz="2100" b="1">
                <a:solidFill>
                  <a:schemeClr val="accent1"/>
                </a:solidFill>
                <a:latin typeface="Consolas"/>
                <a:ea typeface="Consolas"/>
                <a:cs typeface="Consolas"/>
                <a:sym typeface="Consolas"/>
              </a:rPr>
              <a:t>&gt;_</a:t>
            </a:r>
            <a:r>
              <a:rPr lang="en" sz="2100" b="1">
                <a:solidFill>
                  <a:schemeClr val="dk1"/>
                </a:solidFill>
              </a:rPr>
              <a:t> </a:t>
            </a:r>
            <a:r>
              <a:rPr lang="en" sz="1900" b="1">
                <a:solidFill>
                  <a:schemeClr val="dk1"/>
                </a:solidFill>
              </a:rPr>
              <a:t>Examples:</a:t>
            </a:r>
            <a:r>
              <a:rPr lang="en" sz="1900">
                <a:solidFill>
                  <a:schemeClr val="dk1"/>
                </a:solidFill>
              </a:rPr>
              <a:t> </a:t>
            </a:r>
            <a:r>
              <a:rPr lang="en" sz="1800">
                <a:solidFill>
                  <a:schemeClr val="dk1"/>
                </a:solidFill>
              </a:rPr>
              <a:t>Real-life cases showcasing open science application</a:t>
            </a:r>
            <a:endParaRPr sz="1800">
              <a:solidFill>
                <a:srgbClr val="D1D5DB"/>
              </a:solidFill>
              <a:highlight>
                <a:srgbClr val="444654"/>
              </a:highlight>
              <a:latin typeface="Roboto"/>
              <a:ea typeface="Roboto"/>
              <a:cs typeface="Roboto"/>
              <a:sym typeface="Roboto"/>
            </a:endParaRPr>
          </a:p>
        </p:txBody>
      </p:sp>
      <p:pic>
        <p:nvPicPr>
          <p:cNvPr id="150" name="Google Shape;150;p28"/>
          <p:cNvPicPr preferRelativeResize="0"/>
          <p:nvPr/>
        </p:nvPicPr>
        <p:blipFill rotWithShape="1">
          <a:blip r:embed="rId3">
            <a:alphaModFix/>
          </a:blip>
          <a:srcRect/>
          <a:stretch/>
        </p:blipFill>
        <p:spPr>
          <a:xfrm>
            <a:off x="5502450" y="1576007"/>
            <a:ext cx="2698696" cy="2594326"/>
          </a:xfrm>
          <a:prstGeom prst="rect">
            <a:avLst/>
          </a:prstGeom>
          <a:noFill/>
          <a:ln>
            <a:noFill/>
          </a:ln>
        </p:spPr>
      </p:pic>
      <p:pic>
        <p:nvPicPr>
          <p:cNvPr id="151" name="Google Shape;151;p28" descr="A picture containing toy&#10;&#10;Description automatically generated"/>
          <p:cNvPicPr preferRelativeResize="0"/>
          <p:nvPr/>
        </p:nvPicPr>
        <p:blipFill rotWithShape="1">
          <a:blip r:embed="rId4">
            <a:alphaModFix/>
          </a:blip>
          <a:srcRect/>
          <a:stretch/>
        </p:blipFill>
        <p:spPr>
          <a:xfrm>
            <a:off x="5600274" y="3969352"/>
            <a:ext cx="1019075" cy="900575"/>
          </a:xfrm>
          <a:prstGeom prst="rect">
            <a:avLst/>
          </a:prstGeom>
          <a:noFill/>
          <a:ln>
            <a:noFill/>
          </a:ln>
        </p:spPr>
      </p:pic>
      <p:pic>
        <p:nvPicPr>
          <p:cNvPr id="152" name="Google Shape;152;p28" descr="Icon&#10;&#10;Description automatically generated"/>
          <p:cNvPicPr preferRelativeResize="0"/>
          <p:nvPr/>
        </p:nvPicPr>
        <p:blipFill rotWithShape="1">
          <a:blip r:embed="rId5">
            <a:alphaModFix/>
          </a:blip>
          <a:srcRect/>
          <a:stretch/>
        </p:blipFill>
        <p:spPr>
          <a:xfrm>
            <a:off x="8094581" y="3613441"/>
            <a:ext cx="809418" cy="8094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body" idx="1"/>
          </p:nvPr>
        </p:nvSpPr>
        <p:spPr>
          <a:xfrm>
            <a:off x="236550" y="1387288"/>
            <a:ext cx="4903200" cy="2880900"/>
          </a:xfrm>
          <a:prstGeom prst="rect">
            <a:avLst/>
          </a:prstGeom>
          <a:noFill/>
          <a:ln>
            <a:noFill/>
          </a:ln>
        </p:spPr>
        <p:txBody>
          <a:bodyPr spcFirstLastPara="1" wrap="square" lIns="68575" tIns="34275" rIns="68575" bIns="34275" anchor="t" anchorCtr="0">
            <a:normAutofit fontScale="32500" lnSpcReduction="10000"/>
          </a:bodyPr>
          <a:lstStyle/>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b="1"/>
              <a:t>Containerization: </a:t>
            </a:r>
            <a:r>
              <a:rPr lang="en" sz="6400"/>
              <a:t>more than code &amp; libraries</a:t>
            </a:r>
            <a:endParaRPr sz="6400"/>
          </a:p>
          <a:p>
            <a:pPr marL="0" lvl="0" indent="0" algn="l" rtl="0">
              <a:lnSpc>
                <a:spcPct val="100000"/>
              </a:lnSpc>
              <a:spcBef>
                <a:spcPts val="800"/>
              </a:spcBef>
              <a:spcAft>
                <a:spcPts val="0"/>
              </a:spcAft>
              <a:buNone/>
            </a:pPr>
            <a:endParaRPr sz="2400"/>
          </a:p>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b="1"/>
              <a:t>Isolation: </a:t>
            </a:r>
            <a:r>
              <a:rPr lang="en" sz="6400"/>
              <a:t>ensured reproducibility</a:t>
            </a:r>
            <a:endParaRPr sz="6400"/>
          </a:p>
          <a:p>
            <a:pPr marL="0" lvl="0" indent="0" algn="l" rtl="0">
              <a:lnSpc>
                <a:spcPct val="100000"/>
              </a:lnSpc>
              <a:spcBef>
                <a:spcPts val="800"/>
              </a:spcBef>
              <a:spcAft>
                <a:spcPts val="0"/>
              </a:spcAft>
              <a:buNone/>
            </a:pPr>
            <a:endParaRPr sz="2400"/>
          </a:p>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b="1"/>
              <a:t>Consistent</a:t>
            </a:r>
            <a:r>
              <a:rPr lang="en" sz="6400"/>
              <a:t>: If it works on my machine it works</a:t>
            </a:r>
            <a:endParaRPr sz="6400"/>
          </a:p>
          <a:p>
            <a:pPr marL="0" lvl="0" indent="0" algn="l" rtl="0">
              <a:lnSpc>
                <a:spcPct val="100000"/>
              </a:lnSpc>
              <a:spcBef>
                <a:spcPts val="800"/>
              </a:spcBef>
              <a:spcAft>
                <a:spcPts val="0"/>
              </a:spcAft>
              <a:buNone/>
            </a:pPr>
            <a:endParaRPr sz="2400"/>
          </a:p>
          <a:p>
            <a:pPr marL="0" lvl="0" indent="0" algn="l" rtl="0">
              <a:lnSpc>
                <a:spcPct val="100000"/>
              </a:lnSpc>
              <a:spcBef>
                <a:spcPts val="800"/>
              </a:spcBef>
              <a:spcAft>
                <a:spcPts val="0"/>
              </a:spcAft>
              <a:buNone/>
            </a:pPr>
            <a:endParaRPr sz="1200"/>
          </a:p>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a:t>Easy to </a:t>
            </a:r>
            <a:r>
              <a:rPr lang="en" sz="6400" b="1"/>
              <a:t>share and deploy</a:t>
            </a:r>
            <a:endParaRPr sz="6400" b="1"/>
          </a:p>
          <a:p>
            <a:pPr marL="0" lvl="0" indent="0" algn="l" rtl="0">
              <a:lnSpc>
                <a:spcPct val="100000"/>
              </a:lnSpc>
              <a:spcBef>
                <a:spcPts val="800"/>
              </a:spcBef>
              <a:spcAft>
                <a:spcPts val="0"/>
              </a:spcAft>
              <a:buNone/>
            </a:pPr>
            <a:endParaRPr sz="2400" b="1"/>
          </a:p>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b="1"/>
              <a:t>Scalability: </a:t>
            </a:r>
            <a:r>
              <a:rPr lang="en" sz="6400"/>
              <a:t>your project has room to adapt grow</a:t>
            </a:r>
            <a:endParaRPr/>
          </a:p>
        </p:txBody>
      </p:sp>
      <p:sp>
        <p:nvSpPr>
          <p:cNvPr id="159" name="Google Shape;159;p29"/>
          <p:cNvSpPr txBox="1">
            <a:spLocks noGrp="1"/>
          </p:cNvSpPr>
          <p:nvPr>
            <p:ph type="title"/>
          </p:nvPr>
        </p:nvSpPr>
        <p:spPr>
          <a:xfrm>
            <a:off x="510175" y="125400"/>
            <a:ext cx="6503100" cy="745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Arial"/>
              <a:buNone/>
            </a:pPr>
            <a:r>
              <a:rPr lang="en" sz="3000"/>
              <a:t>We care about </a:t>
            </a:r>
            <a:r>
              <a:rPr lang="en" sz="3000" b="1"/>
              <a:t>Reproducibility:</a:t>
            </a:r>
            <a:endParaRPr sz="3000" b="1"/>
          </a:p>
          <a:p>
            <a:pPr marL="2743200" lvl="0" indent="457200" algn="l" rtl="0">
              <a:lnSpc>
                <a:spcPct val="90000"/>
              </a:lnSpc>
              <a:spcBef>
                <a:spcPts val="0"/>
              </a:spcBef>
              <a:spcAft>
                <a:spcPts val="0"/>
              </a:spcAft>
              <a:buClr>
                <a:schemeClr val="dk1"/>
              </a:buClr>
              <a:buSzPct val="110000"/>
              <a:buFont typeface="Arial"/>
              <a:buNone/>
            </a:pPr>
            <a:r>
              <a:rPr lang="en" sz="3000"/>
              <a:t>Introducing </a:t>
            </a:r>
            <a:r>
              <a:rPr lang="en" sz="3000" b="1"/>
              <a:t>Docker</a:t>
            </a:r>
            <a:endParaRPr sz="3000" b="1"/>
          </a:p>
        </p:txBody>
      </p:sp>
      <p:sp>
        <p:nvSpPr>
          <p:cNvPr id="160" name="Google Shape;160;p29"/>
          <p:cNvSpPr/>
          <p:nvPr/>
        </p:nvSpPr>
        <p:spPr>
          <a:xfrm>
            <a:off x="5980525" y="1845965"/>
            <a:ext cx="2572200" cy="2017200"/>
          </a:xfrm>
          <a:prstGeom prst="ellipse">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1" name="Google Shape;161;p29"/>
          <p:cNvPicPr preferRelativeResize="0"/>
          <p:nvPr/>
        </p:nvPicPr>
        <p:blipFill>
          <a:blip r:embed="rId3">
            <a:alphaModFix/>
          </a:blip>
          <a:stretch>
            <a:fillRect/>
          </a:stretch>
        </p:blipFill>
        <p:spPr>
          <a:xfrm>
            <a:off x="6151319" y="1638512"/>
            <a:ext cx="2549306" cy="2466925"/>
          </a:xfrm>
          <a:prstGeom prst="rect">
            <a:avLst/>
          </a:prstGeom>
          <a:noFill/>
          <a:ln>
            <a:noFill/>
          </a:ln>
        </p:spPr>
      </p:pic>
      <p:pic>
        <p:nvPicPr>
          <p:cNvPr id="162" name="Google Shape;162;p29"/>
          <p:cNvPicPr preferRelativeResize="0"/>
          <p:nvPr/>
        </p:nvPicPr>
        <p:blipFill>
          <a:blip r:embed="rId4">
            <a:alphaModFix/>
          </a:blip>
          <a:stretch>
            <a:fillRect/>
          </a:stretch>
        </p:blipFill>
        <p:spPr>
          <a:xfrm>
            <a:off x="7238987" y="2155425"/>
            <a:ext cx="165556" cy="175560"/>
          </a:xfrm>
          <a:prstGeom prst="rect">
            <a:avLst/>
          </a:prstGeom>
          <a:noFill/>
          <a:ln>
            <a:noFill/>
          </a:ln>
        </p:spPr>
      </p:pic>
      <p:pic>
        <p:nvPicPr>
          <p:cNvPr id="163" name="Google Shape;163;p29"/>
          <p:cNvPicPr preferRelativeResize="0"/>
          <p:nvPr/>
        </p:nvPicPr>
        <p:blipFill rotWithShape="1">
          <a:blip r:embed="rId5">
            <a:alphaModFix/>
          </a:blip>
          <a:srcRect r="73521"/>
          <a:stretch/>
        </p:blipFill>
        <p:spPr>
          <a:xfrm>
            <a:off x="6723713" y="2374476"/>
            <a:ext cx="165560" cy="244604"/>
          </a:xfrm>
          <a:prstGeom prst="rect">
            <a:avLst/>
          </a:prstGeom>
          <a:noFill/>
          <a:ln>
            <a:noFill/>
          </a:ln>
        </p:spPr>
      </p:pic>
      <p:pic>
        <p:nvPicPr>
          <p:cNvPr id="164" name="Google Shape;164;p29"/>
          <p:cNvPicPr preferRelativeResize="0"/>
          <p:nvPr/>
        </p:nvPicPr>
        <p:blipFill rotWithShape="1">
          <a:blip r:embed="rId6">
            <a:alphaModFix/>
          </a:blip>
          <a:srcRect l="32831" r="33405" b="35362"/>
          <a:stretch/>
        </p:blipFill>
        <p:spPr>
          <a:xfrm>
            <a:off x="7221499" y="2404104"/>
            <a:ext cx="200534" cy="185343"/>
          </a:xfrm>
          <a:prstGeom prst="rect">
            <a:avLst/>
          </a:prstGeom>
          <a:noFill/>
          <a:ln>
            <a:noFill/>
          </a:ln>
        </p:spPr>
      </p:pic>
      <p:pic>
        <p:nvPicPr>
          <p:cNvPr id="165" name="Google Shape;165;p29"/>
          <p:cNvPicPr preferRelativeResize="0"/>
          <p:nvPr/>
        </p:nvPicPr>
        <p:blipFill>
          <a:blip r:embed="rId7">
            <a:alphaModFix/>
          </a:blip>
          <a:stretch>
            <a:fillRect/>
          </a:stretch>
        </p:blipFill>
        <p:spPr>
          <a:xfrm>
            <a:off x="6723710" y="2666343"/>
            <a:ext cx="165557" cy="160208"/>
          </a:xfrm>
          <a:prstGeom prst="rect">
            <a:avLst/>
          </a:prstGeom>
          <a:noFill/>
          <a:ln>
            <a:noFill/>
          </a:ln>
        </p:spPr>
      </p:pic>
      <p:pic>
        <p:nvPicPr>
          <p:cNvPr id="166" name="Google Shape;166;p29"/>
          <p:cNvPicPr preferRelativeResize="0"/>
          <p:nvPr/>
        </p:nvPicPr>
        <p:blipFill>
          <a:blip r:embed="rId8">
            <a:alphaModFix/>
          </a:blip>
          <a:stretch>
            <a:fillRect/>
          </a:stretch>
        </p:blipFill>
        <p:spPr>
          <a:xfrm>
            <a:off x="6924426" y="2618827"/>
            <a:ext cx="263767" cy="255247"/>
          </a:xfrm>
          <a:prstGeom prst="rect">
            <a:avLst/>
          </a:prstGeom>
          <a:noFill/>
          <a:ln>
            <a:noFill/>
          </a:ln>
        </p:spPr>
      </p:pic>
      <p:pic>
        <p:nvPicPr>
          <p:cNvPr id="167" name="Google Shape;167;p29"/>
          <p:cNvPicPr preferRelativeResize="0"/>
          <p:nvPr/>
        </p:nvPicPr>
        <p:blipFill>
          <a:blip r:embed="rId9">
            <a:alphaModFix/>
          </a:blip>
          <a:stretch>
            <a:fillRect/>
          </a:stretch>
        </p:blipFill>
        <p:spPr>
          <a:xfrm>
            <a:off x="7238992" y="2662578"/>
            <a:ext cx="165558" cy="169837"/>
          </a:xfrm>
          <a:prstGeom prst="rect">
            <a:avLst/>
          </a:prstGeom>
          <a:noFill/>
          <a:ln>
            <a:noFill/>
          </a:ln>
        </p:spPr>
      </p:pic>
      <p:pic>
        <p:nvPicPr>
          <p:cNvPr id="168" name="Google Shape;168;p29"/>
          <p:cNvPicPr preferRelativeResize="0"/>
          <p:nvPr/>
        </p:nvPicPr>
        <p:blipFill>
          <a:blip r:embed="rId10">
            <a:alphaModFix/>
          </a:blip>
          <a:stretch>
            <a:fillRect/>
          </a:stretch>
        </p:blipFill>
        <p:spPr>
          <a:xfrm>
            <a:off x="7508757" y="2666344"/>
            <a:ext cx="142824" cy="160208"/>
          </a:xfrm>
          <a:prstGeom prst="rect">
            <a:avLst/>
          </a:prstGeom>
          <a:noFill/>
          <a:ln>
            <a:noFill/>
          </a:ln>
        </p:spPr>
      </p:pic>
      <p:sp>
        <p:nvSpPr>
          <p:cNvPr id="169" name="Google Shape;169;p29"/>
          <p:cNvSpPr/>
          <p:nvPr/>
        </p:nvSpPr>
        <p:spPr>
          <a:xfrm>
            <a:off x="6932447" y="1174087"/>
            <a:ext cx="603900" cy="595200"/>
          </a:xfrm>
          <a:prstGeom prst="ellipse">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0" name="Google Shape;170;p29"/>
          <p:cNvPicPr preferRelativeResize="0"/>
          <p:nvPr/>
        </p:nvPicPr>
        <p:blipFill>
          <a:blip r:embed="rId11">
            <a:alphaModFix/>
          </a:blip>
          <a:stretch>
            <a:fillRect/>
          </a:stretch>
        </p:blipFill>
        <p:spPr>
          <a:xfrm>
            <a:off x="6044978" y="1402364"/>
            <a:ext cx="475008" cy="443995"/>
          </a:xfrm>
          <a:prstGeom prst="rect">
            <a:avLst/>
          </a:prstGeom>
          <a:noFill/>
          <a:ln>
            <a:noFill/>
          </a:ln>
        </p:spPr>
      </p:pic>
      <p:sp>
        <p:nvSpPr>
          <p:cNvPr id="171" name="Google Shape;171;p29"/>
          <p:cNvSpPr/>
          <p:nvPr/>
        </p:nvSpPr>
        <p:spPr>
          <a:xfrm>
            <a:off x="5980522" y="1419384"/>
            <a:ext cx="603900" cy="510300"/>
          </a:xfrm>
          <a:prstGeom prst="ellipse">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2" name="Google Shape;172;p29"/>
          <p:cNvPicPr preferRelativeResize="0"/>
          <p:nvPr/>
        </p:nvPicPr>
        <p:blipFill>
          <a:blip r:embed="rId12">
            <a:alphaModFix/>
          </a:blip>
          <a:stretch>
            <a:fillRect/>
          </a:stretch>
        </p:blipFill>
        <p:spPr>
          <a:xfrm>
            <a:off x="7006560" y="1200414"/>
            <a:ext cx="455734" cy="496896"/>
          </a:xfrm>
          <a:prstGeom prst="rect">
            <a:avLst/>
          </a:prstGeom>
          <a:noFill/>
          <a:ln>
            <a:noFill/>
          </a:ln>
        </p:spPr>
      </p:pic>
      <p:sp>
        <p:nvSpPr>
          <p:cNvPr id="173" name="Google Shape;173;p29"/>
          <p:cNvSpPr/>
          <p:nvPr/>
        </p:nvSpPr>
        <p:spPr>
          <a:xfrm>
            <a:off x="7948825" y="1437720"/>
            <a:ext cx="603900" cy="527400"/>
          </a:xfrm>
          <a:prstGeom prst="ellipse">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4" name="Google Shape;174;p29"/>
          <p:cNvPicPr preferRelativeResize="0"/>
          <p:nvPr/>
        </p:nvPicPr>
        <p:blipFill>
          <a:blip r:embed="rId13">
            <a:alphaModFix/>
          </a:blip>
          <a:stretch>
            <a:fillRect/>
          </a:stretch>
        </p:blipFill>
        <p:spPr>
          <a:xfrm>
            <a:off x="7964034" y="1383925"/>
            <a:ext cx="573473" cy="581206"/>
          </a:xfrm>
          <a:prstGeom prst="rect">
            <a:avLst/>
          </a:prstGeom>
          <a:noFill/>
          <a:ln>
            <a:noFill/>
          </a:ln>
        </p:spPr>
      </p:pic>
      <p:pic>
        <p:nvPicPr>
          <p:cNvPr id="175" name="Google Shape;175;p29"/>
          <p:cNvPicPr preferRelativeResize="0"/>
          <p:nvPr/>
        </p:nvPicPr>
        <p:blipFill>
          <a:blip r:embed="rId14">
            <a:alphaModFix/>
          </a:blip>
          <a:stretch>
            <a:fillRect/>
          </a:stretch>
        </p:blipFill>
        <p:spPr>
          <a:xfrm>
            <a:off x="6969040" y="2408346"/>
            <a:ext cx="172692" cy="176860"/>
          </a:xfrm>
          <a:prstGeom prst="rect">
            <a:avLst/>
          </a:prstGeom>
          <a:noFill/>
          <a:ln>
            <a:noFill/>
          </a:ln>
        </p:spPr>
      </p:pic>
      <p:pic>
        <p:nvPicPr>
          <p:cNvPr id="176" name="Google Shape;176;p29"/>
          <p:cNvPicPr preferRelativeResize="0"/>
          <p:nvPr/>
        </p:nvPicPr>
        <p:blipFill>
          <a:blip r:embed="rId15">
            <a:alphaModFix/>
          </a:blip>
          <a:stretch>
            <a:fillRect/>
          </a:stretch>
        </p:blipFill>
        <p:spPr>
          <a:xfrm>
            <a:off x="6480408" y="2659066"/>
            <a:ext cx="172696" cy="176863"/>
          </a:xfrm>
          <a:prstGeom prst="rect">
            <a:avLst/>
          </a:prstGeom>
          <a:noFill/>
          <a:ln>
            <a:noFill/>
          </a:ln>
        </p:spPr>
      </p:pic>
      <p:sp>
        <p:nvSpPr>
          <p:cNvPr id="177" name="Google Shape;177;p29"/>
          <p:cNvSpPr txBox="1"/>
          <p:nvPr/>
        </p:nvSpPr>
        <p:spPr>
          <a:xfrm>
            <a:off x="510175" y="2666700"/>
            <a:ext cx="182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rPr>
              <a:t>on yours</a:t>
            </a:r>
            <a:endParaRPr sz="1600">
              <a:solidFill>
                <a:schemeClr val="dk1"/>
              </a:solidFill>
            </a:endParaRPr>
          </a:p>
        </p:txBody>
      </p:sp>
      <p:pic>
        <p:nvPicPr>
          <p:cNvPr id="178" name="Google Shape;178;p29"/>
          <p:cNvPicPr preferRelativeResize="0"/>
          <p:nvPr/>
        </p:nvPicPr>
        <p:blipFill>
          <a:blip r:embed="rId16">
            <a:alphaModFix/>
          </a:blip>
          <a:stretch>
            <a:fillRect/>
          </a:stretch>
        </p:blipFill>
        <p:spPr>
          <a:xfrm>
            <a:off x="6820818" y="3939870"/>
            <a:ext cx="891521" cy="898850"/>
          </a:xfrm>
          <a:prstGeom prst="rect">
            <a:avLst/>
          </a:prstGeom>
          <a:noFill/>
          <a:ln>
            <a:noFill/>
          </a:ln>
        </p:spPr>
      </p:pic>
      <p:sp>
        <p:nvSpPr>
          <p:cNvPr id="179" name="Google Shape;179;p29"/>
          <p:cNvSpPr/>
          <p:nvPr/>
        </p:nvSpPr>
        <p:spPr>
          <a:xfrm>
            <a:off x="6820814" y="3986713"/>
            <a:ext cx="891600" cy="852000"/>
          </a:xfrm>
          <a:prstGeom prst="ellipse">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0" name="Google Shape;180;p29"/>
          <p:cNvPicPr preferRelativeResize="0"/>
          <p:nvPr/>
        </p:nvPicPr>
        <p:blipFill rotWithShape="1">
          <a:blip r:embed="rId17">
            <a:alphaModFix/>
          </a:blip>
          <a:srcRect l="11781" t="33497" r="13323" b="32356"/>
          <a:stretch/>
        </p:blipFill>
        <p:spPr>
          <a:xfrm>
            <a:off x="7805665" y="3197399"/>
            <a:ext cx="1072750" cy="325489"/>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body" idx="1"/>
          </p:nvPr>
        </p:nvSpPr>
        <p:spPr>
          <a:xfrm>
            <a:off x="236550" y="1387288"/>
            <a:ext cx="4903200" cy="2880900"/>
          </a:xfrm>
          <a:prstGeom prst="rect">
            <a:avLst/>
          </a:prstGeom>
          <a:noFill/>
          <a:ln>
            <a:noFill/>
          </a:ln>
        </p:spPr>
        <p:txBody>
          <a:bodyPr spcFirstLastPara="1" wrap="square" lIns="68575" tIns="34275" rIns="68575" bIns="34275" anchor="t" anchorCtr="0">
            <a:normAutofit fontScale="32500" lnSpcReduction="10000"/>
          </a:bodyPr>
          <a:lstStyle/>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b="1"/>
              <a:t>Containerization: </a:t>
            </a:r>
            <a:r>
              <a:rPr lang="en" sz="6400"/>
              <a:t>more than code &amp; libraries</a:t>
            </a:r>
            <a:endParaRPr sz="6400"/>
          </a:p>
          <a:p>
            <a:pPr marL="0" lvl="0" indent="0" algn="l" rtl="0">
              <a:lnSpc>
                <a:spcPct val="100000"/>
              </a:lnSpc>
              <a:spcBef>
                <a:spcPts val="800"/>
              </a:spcBef>
              <a:spcAft>
                <a:spcPts val="0"/>
              </a:spcAft>
              <a:buNone/>
            </a:pPr>
            <a:endParaRPr sz="2400"/>
          </a:p>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b="1"/>
              <a:t>Isolation: </a:t>
            </a:r>
            <a:r>
              <a:rPr lang="en" sz="6400"/>
              <a:t>ensured reproducibility</a:t>
            </a:r>
            <a:endParaRPr sz="6400"/>
          </a:p>
          <a:p>
            <a:pPr marL="0" lvl="0" indent="0" algn="l" rtl="0">
              <a:lnSpc>
                <a:spcPct val="100000"/>
              </a:lnSpc>
              <a:spcBef>
                <a:spcPts val="800"/>
              </a:spcBef>
              <a:spcAft>
                <a:spcPts val="0"/>
              </a:spcAft>
              <a:buNone/>
            </a:pPr>
            <a:endParaRPr sz="2400"/>
          </a:p>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b="1"/>
              <a:t>Consistent</a:t>
            </a:r>
            <a:r>
              <a:rPr lang="en" sz="6400"/>
              <a:t>: If it works on my machine it works</a:t>
            </a:r>
            <a:endParaRPr sz="6400"/>
          </a:p>
          <a:p>
            <a:pPr marL="0" lvl="0" indent="0" algn="l" rtl="0">
              <a:lnSpc>
                <a:spcPct val="100000"/>
              </a:lnSpc>
              <a:spcBef>
                <a:spcPts val="800"/>
              </a:spcBef>
              <a:spcAft>
                <a:spcPts val="0"/>
              </a:spcAft>
              <a:buNone/>
            </a:pPr>
            <a:endParaRPr sz="2400"/>
          </a:p>
          <a:p>
            <a:pPr marL="0" lvl="0" indent="0" algn="l" rtl="0">
              <a:lnSpc>
                <a:spcPct val="100000"/>
              </a:lnSpc>
              <a:spcBef>
                <a:spcPts val="800"/>
              </a:spcBef>
              <a:spcAft>
                <a:spcPts val="0"/>
              </a:spcAft>
              <a:buNone/>
            </a:pPr>
            <a:endParaRPr sz="1200"/>
          </a:p>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a:t>Easy to </a:t>
            </a:r>
            <a:r>
              <a:rPr lang="en" sz="6400" b="1"/>
              <a:t>share and deploy</a:t>
            </a:r>
            <a:endParaRPr sz="6400" b="1"/>
          </a:p>
          <a:p>
            <a:pPr marL="0" lvl="0" indent="0" algn="l" rtl="0">
              <a:lnSpc>
                <a:spcPct val="100000"/>
              </a:lnSpc>
              <a:spcBef>
                <a:spcPts val="800"/>
              </a:spcBef>
              <a:spcAft>
                <a:spcPts val="0"/>
              </a:spcAft>
              <a:buNone/>
            </a:pPr>
            <a:endParaRPr sz="2400" b="1"/>
          </a:p>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b="1"/>
              <a:t>Scalability: </a:t>
            </a:r>
            <a:r>
              <a:rPr lang="en" sz="6400"/>
              <a:t>your project has room to adapt grow</a:t>
            </a:r>
            <a:endParaRPr/>
          </a:p>
        </p:txBody>
      </p:sp>
      <p:sp>
        <p:nvSpPr>
          <p:cNvPr id="187" name="Google Shape;187;p30"/>
          <p:cNvSpPr txBox="1">
            <a:spLocks noGrp="1"/>
          </p:cNvSpPr>
          <p:nvPr>
            <p:ph type="title"/>
          </p:nvPr>
        </p:nvSpPr>
        <p:spPr>
          <a:xfrm>
            <a:off x="510175" y="125400"/>
            <a:ext cx="6503100" cy="745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Arial"/>
              <a:buNone/>
            </a:pPr>
            <a:r>
              <a:rPr lang="en" sz="3000"/>
              <a:t>We care about </a:t>
            </a:r>
            <a:r>
              <a:rPr lang="en" sz="3000" b="1"/>
              <a:t>Reproducibility:</a:t>
            </a:r>
            <a:endParaRPr sz="3000" b="1"/>
          </a:p>
          <a:p>
            <a:pPr marL="2743200" lvl="0" indent="457200" algn="l" rtl="0">
              <a:lnSpc>
                <a:spcPct val="90000"/>
              </a:lnSpc>
              <a:spcBef>
                <a:spcPts val="0"/>
              </a:spcBef>
              <a:spcAft>
                <a:spcPts val="0"/>
              </a:spcAft>
              <a:buClr>
                <a:schemeClr val="dk1"/>
              </a:buClr>
              <a:buSzPct val="110000"/>
              <a:buFont typeface="Arial"/>
              <a:buNone/>
            </a:pPr>
            <a:r>
              <a:rPr lang="en" sz="3000"/>
              <a:t>Introducing </a:t>
            </a:r>
            <a:r>
              <a:rPr lang="en" sz="3000" b="1"/>
              <a:t>Docker</a:t>
            </a:r>
            <a:endParaRPr sz="3000" b="1"/>
          </a:p>
        </p:txBody>
      </p:sp>
      <p:sp>
        <p:nvSpPr>
          <p:cNvPr id="188" name="Google Shape;188;p30"/>
          <p:cNvSpPr/>
          <p:nvPr/>
        </p:nvSpPr>
        <p:spPr>
          <a:xfrm>
            <a:off x="5980525" y="1845965"/>
            <a:ext cx="2572200" cy="2017200"/>
          </a:xfrm>
          <a:prstGeom prst="ellipse">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9" name="Google Shape;189;p30"/>
          <p:cNvPicPr preferRelativeResize="0"/>
          <p:nvPr/>
        </p:nvPicPr>
        <p:blipFill>
          <a:blip r:embed="rId3">
            <a:alphaModFix/>
          </a:blip>
          <a:stretch>
            <a:fillRect/>
          </a:stretch>
        </p:blipFill>
        <p:spPr>
          <a:xfrm>
            <a:off x="6151319" y="1638512"/>
            <a:ext cx="2549306" cy="2466925"/>
          </a:xfrm>
          <a:prstGeom prst="rect">
            <a:avLst/>
          </a:prstGeom>
          <a:noFill/>
          <a:ln>
            <a:noFill/>
          </a:ln>
        </p:spPr>
      </p:pic>
      <p:pic>
        <p:nvPicPr>
          <p:cNvPr id="190" name="Google Shape;190;p30"/>
          <p:cNvPicPr preferRelativeResize="0"/>
          <p:nvPr/>
        </p:nvPicPr>
        <p:blipFill>
          <a:blip r:embed="rId4">
            <a:alphaModFix/>
          </a:blip>
          <a:stretch>
            <a:fillRect/>
          </a:stretch>
        </p:blipFill>
        <p:spPr>
          <a:xfrm>
            <a:off x="7238987" y="2155425"/>
            <a:ext cx="165556" cy="175560"/>
          </a:xfrm>
          <a:prstGeom prst="rect">
            <a:avLst/>
          </a:prstGeom>
          <a:noFill/>
          <a:ln>
            <a:noFill/>
          </a:ln>
        </p:spPr>
      </p:pic>
      <p:pic>
        <p:nvPicPr>
          <p:cNvPr id="191" name="Google Shape;191;p30"/>
          <p:cNvPicPr preferRelativeResize="0"/>
          <p:nvPr/>
        </p:nvPicPr>
        <p:blipFill rotWithShape="1">
          <a:blip r:embed="rId5">
            <a:alphaModFix/>
          </a:blip>
          <a:srcRect r="73521"/>
          <a:stretch/>
        </p:blipFill>
        <p:spPr>
          <a:xfrm>
            <a:off x="6723713" y="2374476"/>
            <a:ext cx="165560" cy="244604"/>
          </a:xfrm>
          <a:prstGeom prst="rect">
            <a:avLst/>
          </a:prstGeom>
          <a:noFill/>
          <a:ln>
            <a:noFill/>
          </a:ln>
        </p:spPr>
      </p:pic>
      <p:pic>
        <p:nvPicPr>
          <p:cNvPr id="192" name="Google Shape;192;p30"/>
          <p:cNvPicPr preferRelativeResize="0"/>
          <p:nvPr/>
        </p:nvPicPr>
        <p:blipFill rotWithShape="1">
          <a:blip r:embed="rId6">
            <a:alphaModFix/>
          </a:blip>
          <a:srcRect l="32831" r="33405" b="35362"/>
          <a:stretch/>
        </p:blipFill>
        <p:spPr>
          <a:xfrm>
            <a:off x="7221499" y="2404104"/>
            <a:ext cx="200534" cy="185343"/>
          </a:xfrm>
          <a:prstGeom prst="rect">
            <a:avLst/>
          </a:prstGeom>
          <a:noFill/>
          <a:ln>
            <a:noFill/>
          </a:ln>
        </p:spPr>
      </p:pic>
      <p:pic>
        <p:nvPicPr>
          <p:cNvPr id="193" name="Google Shape;193;p30"/>
          <p:cNvPicPr preferRelativeResize="0"/>
          <p:nvPr/>
        </p:nvPicPr>
        <p:blipFill>
          <a:blip r:embed="rId7">
            <a:alphaModFix/>
          </a:blip>
          <a:stretch>
            <a:fillRect/>
          </a:stretch>
        </p:blipFill>
        <p:spPr>
          <a:xfrm>
            <a:off x="6723710" y="2666343"/>
            <a:ext cx="165557" cy="160208"/>
          </a:xfrm>
          <a:prstGeom prst="rect">
            <a:avLst/>
          </a:prstGeom>
          <a:noFill/>
          <a:ln>
            <a:noFill/>
          </a:ln>
        </p:spPr>
      </p:pic>
      <p:pic>
        <p:nvPicPr>
          <p:cNvPr id="194" name="Google Shape;194;p30"/>
          <p:cNvPicPr preferRelativeResize="0"/>
          <p:nvPr/>
        </p:nvPicPr>
        <p:blipFill>
          <a:blip r:embed="rId8">
            <a:alphaModFix/>
          </a:blip>
          <a:stretch>
            <a:fillRect/>
          </a:stretch>
        </p:blipFill>
        <p:spPr>
          <a:xfrm>
            <a:off x="6924426" y="2618827"/>
            <a:ext cx="263767" cy="255247"/>
          </a:xfrm>
          <a:prstGeom prst="rect">
            <a:avLst/>
          </a:prstGeom>
          <a:noFill/>
          <a:ln>
            <a:noFill/>
          </a:ln>
        </p:spPr>
      </p:pic>
      <p:pic>
        <p:nvPicPr>
          <p:cNvPr id="195" name="Google Shape;195;p30"/>
          <p:cNvPicPr preferRelativeResize="0"/>
          <p:nvPr/>
        </p:nvPicPr>
        <p:blipFill>
          <a:blip r:embed="rId9">
            <a:alphaModFix/>
          </a:blip>
          <a:stretch>
            <a:fillRect/>
          </a:stretch>
        </p:blipFill>
        <p:spPr>
          <a:xfrm>
            <a:off x="7238992" y="2662578"/>
            <a:ext cx="165558" cy="169837"/>
          </a:xfrm>
          <a:prstGeom prst="rect">
            <a:avLst/>
          </a:prstGeom>
          <a:noFill/>
          <a:ln>
            <a:noFill/>
          </a:ln>
        </p:spPr>
      </p:pic>
      <p:pic>
        <p:nvPicPr>
          <p:cNvPr id="196" name="Google Shape;196;p30"/>
          <p:cNvPicPr preferRelativeResize="0"/>
          <p:nvPr/>
        </p:nvPicPr>
        <p:blipFill>
          <a:blip r:embed="rId10">
            <a:alphaModFix/>
          </a:blip>
          <a:stretch>
            <a:fillRect/>
          </a:stretch>
        </p:blipFill>
        <p:spPr>
          <a:xfrm>
            <a:off x="7508757" y="2666344"/>
            <a:ext cx="142824" cy="160208"/>
          </a:xfrm>
          <a:prstGeom prst="rect">
            <a:avLst/>
          </a:prstGeom>
          <a:noFill/>
          <a:ln>
            <a:noFill/>
          </a:ln>
        </p:spPr>
      </p:pic>
      <p:sp>
        <p:nvSpPr>
          <p:cNvPr id="197" name="Google Shape;197;p30"/>
          <p:cNvSpPr/>
          <p:nvPr/>
        </p:nvSpPr>
        <p:spPr>
          <a:xfrm>
            <a:off x="6932447" y="1174087"/>
            <a:ext cx="603900" cy="595200"/>
          </a:xfrm>
          <a:prstGeom prst="ellipse">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8" name="Google Shape;198;p30"/>
          <p:cNvPicPr preferRelativeResize="0"/>
          <p:nvPr/>
        </p:nvPicPr>
        <p:blipFill>
          <a:blip r:embed="rId11">
            <a:alphaModFix/>
          </a:blip>
          <a:stretch>
            <a:fillRect/>
          </a:stretch>
        </p:blipFill>
        <p:spPr>
          <a:xfrm>
            <a:off x="6044978" y="1402364"/>
            <a:ext cx="475008" cy="443995"/>
          </a:xfrm>
          <a:prstGeom prst="rect">
            <a:avLst/>
          </a:prstGeom>
          <a:noFill/>
          <a:ln>
            <a:noFill/>
          </a:ln>
        </p:spPr>
      </p:pic>
      <p:sp>
        <p:nvSpPr>
          <p:cNvPr id="199" name="Google Shape;199;p30"/>
          <p:cNvSpPr/>
          <p:nvPr/>
        </p:nvSpPr>
        <p:spPr>
          <a:xfrm>
            <a:off x="5980522" y="1419384"/>
            <a:ext cx="603900" cy="510300"/>
          </a:xfrm>
          <a:prstGeom prst="ellipse">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0" name="Google Shape;200;p30"/>
          <p:cNvPicPr preferRelativeResize="0"/>
          <p:nvPr/>
        </p:nvPicPr>
        <p:blipFill>
          <a:blip r:embed="rId12">
            <a:alphaModFix/>
          </a:blip>
          <a:stretch>
            <a:fillRect/>
          </a:stretch>
        </p:blipFill>
        <p:spPr>
          <a:xfrm>
            <a:off x="7006560" y="1200414"/>
            <a:ext cx="455734" cy="496896"/>
          </a:xfrm>
          <a:prstGeom prst="rect">
            <a:avLst/>
          </a:prstGeom>
          <a:noFill/>
          <a:ln>
            <a:noFill/>
          </a:ln>
        </p:spPr>
      </p:pic>
      <p:sp>
        <p:nvSpPr>
          <p:cNvPr id="201" name="Google Shape;201;p30"/>
          <p:cNvSpPr/>
          <p:nvPr/>
        </p:nvSpPr>
        <p:spPr>
          <a:xfrm>
            <a:off x="7948825" y="1437720"/>
            <a:ext cx="603900" cy="527400"/>
          </a:xfrm>
          <a:prstGeom prst="ellipse">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2" name="Google Shape;202;p30"/>
          <p:cNvPicPr preferRelativeResize="0"/>
          <p:nvPr/>
        </p:nvPicPr>
        <p:blipFill>
          <a:blip r:embed="rId13">
            <a:alphaModFix/>
          </a:blip>
          <a:stretch>
            <a:fillRect/>
          </a:stretch>
        </p:blipFill>
        <p:spPr>
          <a:xfrm>
            <a:off x="7964034" y="1383925"/>
            <a:ext cx="573473" cy="581206"/>
          </a:xfrm>
          <a:prstGeom prst="rect">
            <a:avLst/>
          </a:prstGeom>
          <a:noFill/>
          <a:ln>
            <a:noFill/>
          </a:ln>
        </p:spPr>
      </p:pic>
      <p:pic>
        <p:nvPicPr>
          <p:cNvPr id="203" name="Google Shape;203;p30"/>
          <p:cNvPicPr preferRelativeResize="0"/>
          <p:nvPr/>
        </p:nvPicPr>
        <p:blipFill>
          <a:blip r:embed="rId14">
            <a:alphaModFix/>
          </a:blip>
          <a:stretch>
            <a:fillRect/>
          </a:stretch>
        </p:blipFill>
        <p:spPr>
          <a:xfrm>
            <a:off x="6969040" y="2408346"/>
            <a:ext cx="172692" cy="176860"/>
          </a:xfrm>
          <a:prstGeom prst="rect">
            <a:avLst/>
          </a:prstGeom>
          <a:noFill/>
          <a:ln>
            <a:noFill/>
          </a:ln>
        </p:spPr>
      </p:pic>
      <p:pic>
        <p:nvPicPr>
          <p:cNvPr id="204" name="Google Shape;204;p30"/>
          <p:cNvPicPr preferRelativeResize="0"/>
          <p:nvPr/>
        </p:nvPicPr>
        <p:blipFill>
          <a:blip r:embed="rId15">
            <a:alphaModFix/>
          </a:blip>
          <a:stretch>
            <a:fillRect/>
          </a:stretch>
        </p:blipFill>
        <p:spPr>
          <a:xfrm>
            <a:off x="6480408" y="2659066"/>
            <a:ext cx="172696" cy="176863"/>
          </a:xfrm>
          <a:prstGeom prst="rect">
            <a:avLst/>
          </a:prstGeom>
          <a:noFill/>
          <a:ln>
            <a:noFill/>
          </a:ln>
        </p:spPr>
      </p:pic>
      <p:sp>
        <p:nvSpPr>
          <p:cNvPr id="205" name="Google Shape;205;p30"/>
          <p:cNvSpPr txBox="1"/>
          <p:nvPr/>
        </p:nvSpPr>
        <p:spPr>
          <a:xfrm>
            <a:off x="510175" y="2666700"/>
            <a:ext cx="182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rPr>
              <a:t>on yours</a:t>
            </a:r>
            <a:endParaRPr sz="1600">
              <a:solidFill>
                <a:schemeClr val="dk1"/>
              </a:solidFill>
            </a:endParaRPr>
          </a:p>
        </p:txBody>
      </p:sp>
      <p:pic>
        <p:nvPicPr>
          <p:cNvPr id="206" name="Google Shape;206;p30"/>
          <p:cNvPicPr preferRelativeResize="0"/>
          <p:nvPr/>
        </p:nvPicPr>
        <p:blipFill>
          <a:blip r:embed="rId16">
            <a:alphaModFix/>
          </a:blip>
          <a:stretch>
            <a:fillRect/>
          </a:stretch>
        </p:blipFill>
        <p:spPr>
          <a:xfrm>
            <a:off x="6820818" y="3939870"/>
            <a:ext cx="891521" cy="898850"/>
          </a:xfrm>
          <a:prstGeom prst="rect">
            <a:avLst/>
          </a:prstGeom>
          <a:noFill/>
          <a:ln>
            <a:noFill/>
          </a:ln>
        </p:spPr>
      </p:pic>
      <p:sp>
        <p:nvSpPr>
          <p:cNvPr id="207" name="Google Shape;207;p30"/>
          <p:cNvSpPr/>
          <p:nvPr/>
        </p:nvSpPr>
        <p:spPr>
          <a:xfrm>
            <a:off x="6820814" y="3986713"/>
            <a:ext cx="891600" cy="852000"/>
          </a:xfrm>
          <a:prstGeom prst="ellipse">
            <a:avLst/>
          </a:prstGeom>
          <a:no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8" name="Google Shape;208;p30"/>
          <p:cNvPicPr preferRelativeResize="0"/>
          <p:nvPr/>
        </p:nvPicPr>
        <p:blipFill rotWithShape="1">
          <a:blip r:embed="rId17">
            <a:alphaModFix/>
          </a:blip>
          <a:srcRect l="11781" t="33497" r="13323" b="32356"/>
          <a:stretch/>
        </p:blipFill>
        <p:spPr>
          <a:xfrm>
            <a:off x="7805665" y="3197399"/>
            <a:ext cx="1072750" cy="325489"/>
          </a:xfrm>
          <a:prstGeom prst="rect">
            <a:avLst/>
          </a:prstGeom>
          <a:noFill/>
          <a:ln w="19050" cap="flat" cmpd="sng">
            <a:solidFill>
              <a:srgbClr val="000000"/>
            </a:solidFill>
            <a:prstDash val="solid"/>
            <a:round/>
            <a:headEnd type="none" w="sm" len="sm"/>
            <a:tailEnd type="none" w="sm" len="sm"/>
          </a:ln>
        </p:spPr>
      </p:pic>
      <p:pic>
        <p:nvPicPr>
          <p:cNvPr id="209" name="Google Shape;209;p30"/>
          <p:cNvPicPr preferRelativeResize="0"/>
          <p:nvPr/>
        </p:nvPicPr>
        <p:blipFill>
          <a:blip r:embed="rId18">
            <a:alphaModFix/>
          </a:blip>
          <a:stretch>
            <a:fillRect/>
          </a:stretch>
        </p:blipFill>
        <p:spPr>
          <a:xfrm>
            <a:off x="5463000" y="1845975"/>
            <a:ext cx="3542824" cy="2055750"/>
          </a:xfrm>
          <a:prstGeom prst="rect">
            <a:avLst/>
          </a:prstGeom>
          <a:noFill/>
          <a:ln w="19050" cap="flat" cmpd="sng">
            <a:solidFill>
              <a:srgbClr val="444654"/>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182425" y="180150"/>
            <a:ext cx="6814200" cy="7458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10000"/>
              <a:buFont typeface="Arial"/>
              <a:buNone/>
            </a:pPr>
            <a:r>
              <a:rPr lang="en" sz="3000"/>
              <a:t>Tools to </a:t>
            </a:r>
            <a:r>
              <a:rPr lang="en" sz="3000" b="1"/>
              <a:t>Ensure</a:t>
            </a:r>
            <a:r>
              <a:rPr lang="en" sz="3000"/>
              <a:t> </a:t>
            </a:r>
            <a:r>
              <a:rPr lang="en" sz="3000" b="1"/>
              <a:t>Reproducibility </a:t>
            </a:r>
            <a:r>
              <a:rPr lang="en" sz="3000"/>
              <a:t>and more</a:t>
            </a:r>
            <a:r>
              <a:rPr lang="en" sz="3000" b="1"/>
              <a:t> </a:t>
            </a:r>
            <a:endParaRPr sz="3000"/>
          </a:p>
        </p:txBody>
      </p:sp>
      <p:sp>
        <p:nvSpPr>
          <p:cNvPr id="216" name="Google Shape;216;p31"/>
          <p:cNvSpPr txBox="1">
            <a:spLocks noGrp="1"/>
          </p:cNvSpPr>
          <p:nvPr>
            <p:ph type="body" idx="1"/>
          </p:nvPr>
        </p:nvSpPr>
        <p:spPr>
          <a:xfrm>
            <a:off x="258875" y="1301750"/>
            <a:ext cx="3557700" cy="29220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b="1"/>
              <a:t>Docker and Cloud compatibility</a:t>
            </a:r>
            <a:endParaRPr sz="6400" b="1"/>
          </a:p>
          <a:p>
            <a:pPr marL="457200" lvl="0" indent="0" algn="l" rtl="0">
              <a:lnSpc>
                <a:spcPct val="100000"/>
              </a:lnSpc>
              <a:spcBef>
                <a:spcPts val="800"/>
              </a:spcBef>
              <a:spcAft>
                <a:spcPts val="0"/>
              </a:spcAft>
              <a:buNone/>
            </a:pPr>
            <a:endParaRPr sz="4800" b="1"/>
          </a:p>
          <a:p>
            <a:pPr marL="0" lvl="0" indent="0" algn="l" rtl="0">
              <a:lnSpc>
                <a:spcPct val="100000"/>
              </a:lnSpc>
              <a:spcBef>
                <a:spcPts val="800"/>
              </a:spcBef>
              <a:spcAft>
                <a:spcPts val="0"/>
              </a:spcAft>
              <a:buNone/>
            </a:pPr>
            <a:r>
              <a:rPr lang="en" sz="6400" b="1">
                <a:solidFill>
                  <a:schemeClr val="accent1"/>
                </a:solidFill>
                <a:latin typeface="Consolas"/>
                <a:ea typeface="Consolas"/>
                <a:cs typeface="Consolas"/>
                <a:sym typeface="Consolas"/>
              </a:rPr>
              <a:t>&gt;_ </a:t>
            </a:r>
            <a:r>
              <a:rPr lang="en" sz="6400" b="1"/>
              <a:t>How to…</a:t>
            </a:r>
            <a:endParaRPr sz="6400" b="1"/>
          </a:p>
          <a:p>
            <a:pPr marL="0" lvl="0" indent="0" algn="l" rtl="0">
              <a:lnSpc>
                <a:spcPct val="100000"/>
              </a:lnSpc>
              <a:spcBef>
                <a:spcPts val="800"/>
              </a:spcBef>
              <a:spcAft>
                <a:spcPts val="0"/>
              </a:spcAft>
              <a:buNone/>
            </a:pPr>
            <a:endParaRPr sz="6400" b="1"/>
          </a:p>
          <a:p>
            <a:pPr marL="457200" lvl="0" indent="-330200" algn="l" rtl="0">
              <a:lnSpc>
                <a:spcPct val="200000"/>
              </a:lnSpc>
              <a:spcBef>
                <a:spcPts val="800"/>
              </a:spcBef>
              <a:spcAft>
                <a:spcPts val="0"/>
              </a:spcAft>
              <a:buSzPct val="100000"/>
              <a:buChar char="❏"/>
            </a:pPr>
            <a:r>
              <a:rPr lang="en" sz="6400" b="1"/>
              <a:t>Install &amp; set up software</a:t>
            </a:r>
            <a:endParaRPr sz="6400" b="1"/>
          </a:p>
          <a:p>
            <a:pPr marL="457200" lvl="0" indent="-330200" algn="l" rtl="0">
              <a:lnSpc>
                <a:spcPct val="200000"/>
              </a:lnSpc>
              <a:spcBef>
                <a:spcPts val="0"/>
              </a:spcBef>
              <a:spcAft>
                <a:spcPts val="0"/>
              </a:spcAft>
              <a:buSzPct val="100000"/>
              <a:buChar char="❏"/>
            </a:pPr>
            <a:r>
              <a:rPr lang="en" sz="6400" b="1"/>
              <a:t>Document your project</a:t>
            </a:r>
            <a:endParaRPr sz="6400" b="1"/>
          </a:p>
          <a:p>
            <a:pPr marL="457200" lvl="0" indent="-330200" algn="l" rtl="0">
              <a:lnSpc>
                <a:spcPct val="200000"/>
              </a:lnSpc>
              <a:spcBef>
                <a:spcPts val="0"/>
              </a:spcBef>
              <a:spcAft>
                <a:spcPts val="0"/>
              </a:spcAft>
              <a:buSzPct val="100000"/>
              <a:buChar char="❏"/>
            </a:pPr>
            <a:r>
              <a:rPr lang="en" sz="6400" b="1"/>
              <a:t>Use Git/GitHub</a:t>
            </a:r>
            <a:endParaRPr sz="6400" b="1"/>
          </a:p>
          <a:p>
            <a:pPr marL="457200" lvl="0" indent="-330200" algn="l" rtl="0">
              <a:lnSpc>
                <a:spcPct val="200000"/>
              </a:lnSpc>
              <a:spcBef>
                <a:spcPts val="0"/>
              </a:spcBef>
              <a:spcAft>
                <a:spcPts val="0"/>
              </a:spcAft>
              <a:buSzPct val="100000"/>
              <a:buChar char="❏"/>
            </a:pPr>
            <a:r>
              <a:rPr lang="en" sz="6400" b="1"/>
              <a:t>… </a:t>
            </a:r>
            <a:endParaRPr sz="6400" b="1"/>
          </a:p>
          <a:p>
            <a:pPr marL="457200" lvl="0" indent="0" algn="l" rtl="0">
              <a:lnSpc>
                <a:spcPct val="100000"/>
              </a:lnSpc>
              <a:spcBef>
                <a:spcPts val="800"/>
              </a:spcBef>
              <a:spcAft>
                <a:spcPts val="0"/>
              </a:spcAft>
              <a:buNone/>
            </a:pPr>
            <a:endParaRPr sz="6400" b="1"/>
          </a:p>
          <a:p>
            <a:pPr marL="457200" lvl="0" indent="0" algn="l" rtl="0">
              <a:lnSpc>
                <a:spcPct val="100000"/>
              </a:lnSpc>
              <a:spcBef>
                <a:spcPts val="800"/>
              </a:spcBef>
              <a:spcAft>
                <a:spcPts val="0"/>
              </a:spcAft>
              <a:buNone/>
            </a:pPr>
            <a:endParaRPr sz="6400" b="1"/>
          </a:p>
          <a:p>
            <a:pPr marL="0" lvl="0" indent="0" algn="l" rtl="0">
              <a:lnSpc>
                <a:spcPct val="90000"/>
              </a:lnSpc>
              <a:spcBef>
                <a:spcPts val="800"/>
              </a:spcBef>
              <a:spcAft>
                <a:spcPts val="0"/>
              </a:spcAft>
              <a:buNone/>
            </a:pPr>
            <a:endParaRPr sz="6486"/>
          </a:p>
          <a:p>
            <a:pPr marL="177800" lvl="0" indent="0" algn="l" rtl="0">
              <a:lnSpc>
                <a:spcPct val="90000"/>
              </a:lnSpc>
              <a:spcBef>
                <a:spcPts val="800"/>
              </a:spcBef>
              <a:spcAft>
                <a:spcPts val="0"/>
              </a:spcAft>
              <a:buSzPct val="257142"/>
              <a:buNone/>
            </a:pPr>
            <a:endParaRPr/>
          </a:p>
          <a:p>
            <a:pPr marL="177800" lvl="0" indent="-38100" algn="l" rtl="0">
              <a:lnSpc>
                <a:spcPct val="90000"/>
              </a:lnSpc>
              <a:spcBef>
                <a:spcPts val="800"/>
              </a:spcBef>
              <a:spcAft>
                <a:spcPts val="0"/>
              </a:spcAft>
              <a:buClr>
                <a:schemeClr val="dk1"/>
              </a:buClr>
              <a:buSzPct val="100000"/>
              <a:buNone/>
            </a:pPr>
            <a:endParaRPr b="1"/>
          </a:p>
          <a:p>
            <a:pPr marL="457200" lvl="1" indent="0" algn="l" rtl="0">
              <a:lnSpc>
                <a:spcPct val="90000"/>
              </a:lnSpc>
              <a:spcBef>
                <a:spcPts val="400"/>
              </a:spcBef>
              <a:spcAft>
                <a:spcPts val="0"/>
              </a:spcAft>
              <a:buClr>
                <a:schemeClr val="dk1"/>
              </a:buClr>
              <a:buSzPct val="100000"/>
              <a:buNone/>
            </a:pPr>
            <a:endParaRPr/>
          </a:p>
          <a:p>
            <a:pPr marL="177800" lvl="0" indent="-38100" algn="l" rtl="0">
              <a:lnSpc>
                <a:spcPct val="90000"/>
              </a:lnSpc>
              <a:spcBef>
                <a:spcPts val="800"/>
              </a:spcBef>
              <a:spcAft>
                <a:spcPts val="0"/>
              </a:spcAft>
              <a:buClr>
                <a:schemeClr val="dk1"/>
              </a:buClr>
              <a:buSzPct val="100000"/>
              <a:buNone/>
            </a:pPr>
            <a:endParaRPr/>
          </a:p>
        </p:txBody>
      </p:sp>
      <p:pic>
        <p:nvPicPr>
          <p:cNvPr id="217" name="Google Shape;217;p31"/>
          <p:cNvPicPr preferRelativeResize="0"/>
          <p:nvPr/>
        </p:nvPicPr>
        <p:blipFill>
          <a:blip r:embed="rId3">
            <a:alphaModFix/>
          </a:blip>
          <a:stretch>
            <a:fillRect/>
          </a:stretch>
        </p:blipFill>
        <p:spPr>
          <a:xfrm>
            <a:off x="4141375" y="1241700"/>
            <a:ext cx="3647499" cy="2135250"/>
          </a:xfrm>
          <a:prstGeom prst="rect">
            <a:avLst/>
          </a:prstGeom>
          <a:noFill/>
          <a:ln w="19050" cap="flat" cmpd="sng">
            <a:solidFill>
              <a:schemeClr val="dk1"/>
            </a:solidFill>
            <a:prstDash val="solid"/>
            <a:round/>
            <a:headEnd type="none" w="sm" len="sm"/>
            <a:tailEnd type="none" w="sm" len="sm"/>
          </a:ln>
        </p:spPr>
      </p:pic>
      <p:pic>
        <p:nvPicPr>
          <p:cNvPr id="218" name="Google Shape;218;p31"/>
          <p:cNvPicPr preferRelativeResize="0"/>
          <p:nvPr/>
        </p:nvPicPr>
        <p:blipFill rotWithShape="1">
          <a:blip r:embed="rId4">
            <a:alphaModFix/>
          </a:blip>
          <a:srcRect l="2771" r="17812"/>
          <a:stretch/>
        </p:blipFill>
        <p:spPr>
          <a:xfrm>
            <a:off x="4572000" y="1779950"/>
            <a:ext cx="3706725" cy="2205750"/>
          </a:xfrm>
          <a:prstGeom prst="rect">
            <a:avLst/>
          </a:prstGeom>
          <a:noFill/>
          <a:ln w="19050" cap="flat" cmpd="sng">
            <a:solidFill>
              <a:schemeClr val="dk1"/>
            </a:solidFill>
            <a:prstDash val="solid"/>
            <a:round/>
            <a:headEnd type="none" w="sm" len="sm"/>
            <a:tailEnd type="none" w="sm" len="sm"/>
          </a:ln>
        </p:spPr>
      </p:pic>
      <p:pic>
        <p:nvPicPr>
          <p:cNvPr id="219" name="Google Shape;219;p31"/>
          <p:cNvPicPr preferRelativeResize="0"/>
          <p:nvPr/>
        </p:nvPicPr>
        <p:blipFill>
          <a:blip r:embed="rId5">
            <a:alphaModFix/>
          </a:blip>
          <a:stretch>
            <a:fillRect/>
          </a:stretch>
        </p:blipFill>
        <p:spPr>
          <a:xfrm>
            <a:off x="4959025" y="2391625"/>
            <a:ext cx="3959049" cy="2174875"/>
          </a:xfrm>
          <a:prstGeom prst="rect">
            <a:avLst/>
          </a:prstGeom>
          <a:noFill/>
          <a:ln w="19050" cap="flat" cmpd="sng">
            <a:solidFill>
              <a:schemeClr val="dk1"/>
            </a:solidFill>
            <a:prstDash val="solid"/>
            <a:round/>
            <a:headEnd type="none" w="sm" len="sm"/>
            <a:tailEnd type="none" w="sm" len="sm"/>
          </a:ln>
        </p:spPr>
      </p:pic>
      <p:pic>
        <p:nvPicPr>
          <p:cNvPr id="220" name="Google Shape;220;p31" descr="A picture containing text, toy, vector graphics&#10;&#10;Description automatically generated"/>
          <p:cNvPicPr preferRelativeResize="0"/>
          <p:nvPr/>
        </p:nvPicPr>
        <p:blipFill rotWithShape="1">
          <a:blip r:embed="rId6">
            <a:alphaModFix/>
          </a:blip>
          <a:srcRect t="25548" r="78820" b="47843"/>
          <a:stretch/>
        </p:blipFill>
        <p:spPr>
          <a:xfrm flipH="1">
            <a:off x="8113675" y="1125175"/>
            <a:ext cx="840550" cy="804023"/>
          </a:xfrm>
          <a:prstGeom prst="rect">
            <a:avLst/>
          </a:prstGeom>
          <a:noFill/>
          <a:ln>
            <a:noFill/>
          </a:ln>
        </p:spPr>
      </p:pic>
      <p:pic>
        <p:nvPicPr>
          <p:cNvPr id="221" name="Google Shape;221;p31" descr="A picture containing text, toy, vector graphics&#10;&#10;Description automatically generated"/>
          <p:cNvPicPr preferRelativeResize="0"/>
          <p:nvPr/>
        </p:nvPicPr>
        <p:blipFill rotWithShape="1">
          <a:blip r:embed="rId6">
            <a:alphaModFix/>
          </a:blip>
          <a:srcRect t="63267" r="70188"/>
          <a:stretch/>
        </p:blipFill>
        <p:spPr>
          <a:xfrm>
            <a:off x="7585225" y="260174"/>
            <a:ext cx="1033250" cy="969326"/>
          </a:xfrm>
          <a:prstGeom prst="rect">
            <a:avLst/>
          </a:prstGeom>
          <a:noFill/>
          <a:ln>
            <a:noFill/>
          </a:ln>
        </p:spPr>
      </p:pic>
      <p:pic>
        <p:nvPicPr>
          <p:cNvPr id="222" name="Google Shape;222;p31"/>
          <p:cNvPicPr preferRelativeResize="0"/>
          <p:nvPr/>
        </p:nvPicPr>
        <p:blipFill rotWithShape="1">
          <a:blip r:embed="rId6">
            <a:alphaModFix/>
          </a:blip>
          <a:srcRect l="70790" t="68457"/>
          <a:stretch/>
        </p:blipFill>
        <p:spPr>
          <a:xfrm>
            <a:off x="3544425" y="3041672"/>
            <a:ext cx="840550" cy="691101"/>
          </a:xfrm>
          <a:prstGeom prst="rect">
            <a:avLst/>
          </a:prstGeom>
          <a:noFill/>
          <a:ln>
            <a:noFill/>
          </a:ln>
        </p:spPr>
      </p:pic>
      <p:pic>
        <p:nvPicPr>
          <p:cNvPr id="223" name="Google Shape;223;p31"/>
          <p:cNvPicPr preferRelativeResize="0"/>
          <p:nvPr/>
        </p:nvPicPr>
        <p:blipFill rotWithShape="1">
          <a:blip r:embed="rId6">
            <a:alphaModFix/>
          </a:blip>
          <a:srcRect l="67891" r="4129" b="76968"/>
          <a:stretch/>
        </p:blipFill>
        <p:spPr>
          <a:xfrm>
            <a:off x="4384975" y="4223742"/>
            <a:ext cx="840550" cy="526835"/>
          </a:xfrm>
          <a:prstGeom prst="rect">
            <a:avLst/>
          </a:prstGeom>
          <a:noFill/>
          <a:ln>
            <a:noFill/>
          </a:ln>
        </p:spPr>
      </p:pic>
      <p:sp>
        <p:nvSpPr>
          <p:cNvPr id="224" name="Google Shape;224;p31"/>
          <p:cNvSpPr/>
          <p:nvPr/>
        </p:nvSpPr>
        <p:spPr>
          <a:xfrm>
            <a:off x="5757025" y="3886663"/>
            <a:ext cx="3332400" cy="969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5" name="Google Shape;225;p31"/>
          <p:cNvPicPr preferRelativeResize="0"/>
          <p:nvPr/>
        </p:nvPicPr>
        <p:blipFill>
          <a:blip r:embed="rId7">
            <a:alphaModFix/>
          </a:blip>
          <a:stretch>
            <a:fillRect/>
          </a:stretch>
        </p:blipFill>
        <p:spPr>
          <a:xfrm>
            <a:off x="6775281" y="4070529"/>
            <a:ext cx="549299" cy="601902"/>
          </a:xfrm>
          <a:prstGeom prst="rect">
            <a:avLst/>
          </a:prstGeom>
          <a:noFill/>
          <a:ln>
            <a:noFill/>
          </a:ln>
        </p:spPr>
      </p:pic>
      <p:sp>
        <p:nvSpPr>
          <p:cNvPr id="226" name="Google Shape;226;p31"/>
          <p:cNvSpPr/>
          <p:nvPr/>
        </p:nvSpPr>
        <p:spPr>
          <a:xfrm>
            <a:off x="7268400" y="1041674"/>
            <a:ext cx="549300" cy="480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7" name="Google Shape;227;p31"/>
          <p:cNvPicPr preferRelativeResize="0"/>
          <p:nvPr/>
        </p:nvPicPr>
        <p:blipFill rotWithShape="1">
          <a:blip r:embed="rId8">
            <a:alphaModFix/>
          </a:blip>
          <a:srcRect l="14300" r="10708"/>
          <a:stretch/>
        </p:blipFill>
        <p:spPr>
          <a:xfrm>
            <a:off x="7324575" y="1097587"/>
            <a:ext cx="464302" cy="348238"/>
          </a:xfrm>
          <a:prstGeom prst="rect">
            <a:avLst/>
          </a:prstGeom>
          <a:noFill/>
          <a:ln>
            <a:noFill/>
          </a:ln>
        </p:spPr>
      </p:pic>
      <p:pic>
        <p:nvPicPr>
          <p:cNvPr id="228" name="Google Shape;228;p31" descr="Icon&#10;&#10;Description automatically generated"/>
          <p:cNvPicPr preferRelativeResize="0"/>
          <p:nvPr/>
        </p:nvPicPr>
        <p:blipFill rotWithShape="1">
          <a:blip r:embed="rId9">
            <a:alphaModFix/>
          </a:blip>
          <a:srcRect/>
          <a:stretch/>
        </p:blipFill>
        <p:spPr>
          <a:xfrm>
            <a:off x="3044056" y="3966616"/>
            <a:ext cx="809418" cy="809418"/>
          </a:xfrm>
          <a:prstGeom prst="rect">
            <a:avLst/>
          </a:prstGeom>
          <a:noFill/>
          <a:ln>
            <a:noFill/>
          </a:ln>
        </p:spPr>
      </p:pic>
      <p:sp>
        <p:nvSpPr>
          <p:cNvPr id="229" name="Google Shape;229;p31"/>
          <p:cNvSpPr txBox="1"/>
          <p:nvPr/>
        </p:nvSpPr>
        <p:spPr>
          <a:xfrm>
            <a:off x="8113650" y="3886523"/>
            <a:ext cx="8406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dk1"/>
                </a:solidFill>
              </a:rPr>
              <a:t>…And muchmore!</a:t>
            </a:r>
            <a:endParaRPr sz="1700" b="1">
              <a:solidFill>
                <a:schemeClr val="dk1"/>
              </a:solidFill>
            </a:endParaRPr>
          </a:p>
        </p:txBody>
      </p:sp>
      <p:sp>
        <p:nvSpPr>
          <p:cNvPr id="230" name="Google Shape;230;p31"/>
          <p:cNvSpPr/>
          <p:nvPr/>
        </p:nvSpPr>
        <p:spPr>
          <a:xfrm>
            <a:off x="7729425" y="1716649"/>
            <a:ext cx="549300" cy="4806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1" name="Google Shape;231;p31"/>
          <p:cNvPicPr preferRelativeResize="0"/>
          <p:nvPr/>
        </p:nvPicPr>
        <p:blipFill>
          <a:blip r:embed="rId10">
            <a:alphaModFix/>
          </a:blip>
          <a:stretch>
            <a:fillRect/>
          </a:stretch>
        </p:blipFill>
        <p:spPr>
          <a:xfrm>
            <a:off x="7814427" y="1724784"/>
            <a:ext cx="464300" cy="464332"/>
          </a:xfrm>
          <a:prstGeom prst="rect">
            <a:avLst/>
          </a:prstGeom>
          <a:noFill/>
          <a:ln>
            <a:noFill/>
          </a:ln>
        </p:spPr>
      </p:pic>
      <p:pic>
        <p:nvPicPr>
          <p:cNvPr id="232" name="Google Shape;232;p31"/>
          <p:cNvPicPr preferRelativeResize="0"/>
          <p:nvPr/>
        </p:nvPicPr>
        <p:blipFill>
          <a:blip r:embed="rId11">
            <a:alphaModFix/>
          </a:blip>
          <a:stretch>
            <a:fillRect/>
          </a:stretch>
        </p:blipFill>
        <p:spPr>
          <a:xfrm>
            <a:off x="5877925" y="4070513"/>
            <a:ext cx="679823" cy="526824"/>
          </a:xfrm>
          <a:prstGeom prst="rect">
            <a:avLst/>
          </a:prstGeom>
          <a:noFill/>
          <a:ln>
            <a:noFill/>
          </a:ln>
        </p:spPr>
      </p:pic>
      <p:pic>
        <p:nvPicPr>
          <p:cNvPr id="233" name="Google Shape;233;p31"/>
          <p:cNvPicPr preferRelativeResize="0"/>
          <p:nvPr/>
        </p:nvPicPr>
        <p:blipFill>
          <a:blip r:embed="rId12">
            <a:alphaModFix/>
          </a:blip>
          <a:stretch>
            <a:fillRect/>
          </a:stretch>
        </p:blipFill>
        <p:spPr>
          <a:xfrm>
            <a:off x="7451250" y="4032975"/>
            <a:ext cx="601900" cy="601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p:nvPr/>
        </p:nvSpPr>
        <p:spPr>
          <a:xfrm>
            <a:off x="2459025" y="1761475"/>
            <a:ext cx="1049700" cy="9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40" name="Google Shape;240;p32"/>
          <p:cNvPicPr preferRelativeResize="0"/>
          <p:nvPr/>
        </p:nvPicPr>
        <p:blipFill>
          <a:blip r:embed="rId3">
            <a:alphaModFix/>
          </a:blip>
          <a:stretch>
            <a:fillRect/>
          </a:stretch>
        </p:blipFill>
        <p:spPr>
          <a:xfrm rot="10800000" flipH="1">
            <a:off x="1576375" y="1044976"/>
            <a:ext cx="2874524" cy="3570074"/>
          </a:xfrm>
          <a:prstGeom prst="rect">
            <a:avLst/>
          </a:prstGeom>
          <a:noFill/>
          <a:ln>
            <a:noFill/>
          </a:ln>
        </p:spPr>
      </p:pic>
      <p:pic>
        <p:nvPicPr>
          <p:cNvPr id="241" name="Google Shape;241;p32"/>
          <p:cNvPicPr preferRelativeResize="0"/>
          <p:nvPr/>
        </p:nvPicPr>
        <p:blipFill>
          <a:blip r:embed="rId4">
            <a:alphaModFix/>
          </a:blip>
          <a:stretch>
            <a:fillRect/>
          </a:stretch>
        </p:blipFill>
        <p:spPr>
          <a:xfrm>
            <a:off x="5037855" y="1045025"/>
            <a:ext cx="2874524" cy="3569987"/>
          </a:xfrm>
          <a:prstGeom prst="rect">
            <a:avLst/>
          </a:prstGeom>
          <a:noFill/>
          <a:ln>
            <a:noFill/>
          </a:ln>
        </p:spPr>
      </p:pic>
      <p:pic>
        <p:nvPicPr>
          <p:cNvPr id="242" name="Google Shape;242;p32"/>
          <p:cNvPicPr preferRelativeResize="0"/>
          <p:nvPr/>
        </p:nvPicPr>
        <p:blipFill rotWithShape="1">
          <a:blip r:embed="rId5">
            <a:alphaModFix/>
          </a:blip>
          <a:srcRect r="92306" b="19283"/>
          <a:stretch/>
        </p:blipFill>
        <p:spPr>
          <a:xfrm>
            <a:off x="2818749" y="3023450"/>
            <a:ext cx="389800" cy="426525"/>
          </a:xfrm>
          <a:prstGeom prst="rect">
            <a:avLst/>
          </a:prstGeom>
          <a:noFill/>
          <a:ln>
            <a:noFill/>
          </a:ln>
        </p:spPr>
      </p:pic>
      <p:sp>
        <p:nvSpPr>
          <p:cNvPr id="243" name="Google Shape;243;p32"/>
          <p:cNvSpPr/>
          <p:nvPr/>
        </p:nvSpPr>
        <p:spPr>
          <a:xfrm>
            <a:off x="1738325" y="1162575"/>
            <a:ext cx="2550600" cy="556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4" name="Google Shape;244;p32"/>
          <p:cNvSpPr/>
          <p:nvPr/>
        </p:nvSpPr>
        <p:spPr>
          <a:xfrm>
            <a:off x="5284413" y="3966825"/>
            <a:ext cx="2381400" cy="556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32"/>
          <p:cNvSpPr txBox="1"/>
          <p:nvPr/>
        </p:nvSpPr>
        <p:spPr>
          <a:xfrm>
            <a:off x="5131713" y="3883425"/>
            <a:ext cx="2686800" cy="7233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 sz="3500" b="1" i="1" dirty="0">
                <a:solidFill>
                  <a:schemeClr val="dk1"/>
                </a:solidFill>
              </a:rPr>
              <a:t>Contribute!</a:t>
            </a:r>
            <a:endParaRPr sz="3500" i="1" dirty="0"/>
          </a:p>
        </p:txBody>
      </p:sp>
      <p:sp>
        <p:nvSpPr>
          <p:cNvPr id="246" name="Google Shape;246;p32"/>
          <p:cNvSpPr txBox="1"/>
          <p:nvPr/>
        </p:nvSpPr>
        <p:spPr>
          <a:xfrm>
            <a:off x="1706688" y="1079175"/>
            <a:ext cx="2613900" cy="7233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 sz="3500" b="1" i="1" dirty="0">
                <a:solidFill>
                  <a:schemeClr val="dk1"/>
                </a:solidFill>
              </a:rPr>
              <a:t>Visit us!</a:t>
            </a:r>
            <a:endParaRPr sz="3500" i="1" dirty="0"/>
          </a:p>
        </p:txBody>
      </p:sp>
      <p:sp>
        <p:nvSpPr>
          <p:cNvPr id="247" name="Google Shape;247;p32"/>
          <p:cNvSpPr txBox="1">
            <a:spLocks noGrp="1"/>
          </p:cNvSpPr>
          <p:nvPr>
            <p:ph type="title"/>
          </p:nvPr>
        </p:nvSpPr>
        <p:spPr>
          <a:xfrm>
            <a:off x="113359" y="254405"/>
            <a:ext cx="9144000" cy="564740"/>
          </a:xfrm>
          <a:prstGeom prst="rect">
            <a:avLst/>
          </a:prstGeom>
          <a:noFill/>
          <a:ln>
            <a:noFill/>
          </a:ln>
        </p:spPr>
        <p:txBody>
          <a:bodyPr spcFirstLastPara="1" wrap="square" lIns="68575" tIns="34275" rIns="68575" bIns="34275" anchor="ctr" anchorCtr="0">
            <a:spAutoFit/>
          </a:bodyPr>
          <a:lstStyle/>
          <a:p>
            <a:pPr marL="0" lvl="0" indent="0" algn="ctr" rtl="0">
              <a:lnSpc>
                <a:spcPct val="115000"/>
              </a:lnSpc>
              <a:spcBef>
                <a:spcPts val="0"/>
              </a:spcBef>
              <a:spcAft>
                <a:spcPts val="0"/>
              </a:spcAft>
              <a:buClr>
                <a:schemeClr val="dk1"/>
              </a:buClr>
              <a:buSzPts val="3300"/>
              <a:buFont typeface="Arial"/>
              <a:buNone/>
            </a:pPr>
            <a:r>
              <a:rPr lang="en" sz="2800" b="1" dirty="0"/>
              <a:t>Get to know our platform!</a:t>
            </a:r>
            <a:endParaRPr sz="2000" dirty="0"/>
          </a:p>
        </p:txBody>
      </p:sp>
      <p:pic>
        <p:nvPicPr>
          <p:cNvPr id="248" name="Google Shape;248;p32"/>
          <p:cNvPicPr preferRelativeResize="0"/>
          <p:nvPr/>
        </p:nvPicPr>
        <p:blipFill rotWithShape="1">
          <a:blip r:embed="rId5">
            <a:alphaModFix/>
          </a:blip>
          <a:srcRect r="92306" b="19283"/>
          <a:stretch/>
        </p:blipFill>
        <p:spPr>
          <a:xfrm>
            <a:off x="6280224" y="2286250"/>
            <a:ext cx="389800" cy="426525"/>
          </a:xfrm>
          <a:prstGeom prst="rect">
            <a:avLst/>
          </a:prstGeom>
          <a:noFill/>
          <a:ln>
            <a:noFill/>
          </a:ln>
        </p:spPr>
      </p:pic>
      <p:pic>
        <p:nvPicPr>
          <p:cNvPr id="3" name="Afbeelding 2" descr="Afbeelding met Graphics, symbool, pixel, ontwerp&#10;&#10;Automatisch gegenereerde beschrijving">
            <a:extLst>
              <a:ext uri="{FF2B5EF4-FFF2-40B4-BE49-F238E27FC236}">
                <a16:creationId xmlns:a16="http://schemas.microsoft.com/office/drawing/2014/main" id="{ECA7FA88-4594-37FE-ED5B-CC0E03543D65}"/>
              </a:ext>
            </a:extLst>
          </p:cNvPr>
          <p:cNvPicPr>
            <a:picLocks noChangeAspect="1"/>
          </p:cNvPicPr>
          <p:nvPr/>
        </p:nvPicPr>
        <p:blipFill>
          <a:blip r:embed="rId6"/>
          <a:stretch>
            <a:fillRect/>
          </a:stretch>
        </p:blipFill>
        <p:spPr>
          <a:xfrm>
            <a:off x="1672308" y="1835910"/>
            <a:ext cx="2667700" cy="2667700"/>
          </a:xfrm>
          <a:prstGeom prst="rect">
            <a:avLst/>
          </a:prstGeom>
        </p:spPr>
      </p:pic>
      <p:pic>
        <p:nvPicPr>
          <p:cNvPr id="5" name="Afbeelding 4" descr="Afbeelding met Graphics, pixel, symbool, ontwerp&#10;&#10;Automatisch gegenereerde beschrijving">
            <a:extLst>
              <a:ext uri="{FF2B5EF4-FFF2-40B4-BE49-F238E27FC236}">
                <a16:creationId xmlns:a16="http://schemas.microsoft.com/office/drawing/2014/main" id="{0CF4796F-5C1F-2A06-6278-72C40B60E4E5}"/>
              </a:ext>
            </a:extLst>
          </p:cNvPr>
          <p:cNvPicPr>
            <a:picLocks noChangeAspect="1"/>
          </p:cNvPicPr>
          <p:nvPr/>
        </p:nvPicPr>
        <p:blipFill>
          <a:blip r:embed="rId7"/>
          <a:stretch>
            <a:fillRect/>
          </a:stretch>
        </p:blipFill>
        <p:spPr>
          <a:xfrm>
            <a:off x="5140694" y="1164090"/>
            <a:ext cx="2686784" cy="2686784"/>
          </a:xfrm>
          <a:prstGeom prst="rect">
            <a:avLst/>
          </a:prstGeom>
        </p:spPr>
      </p:pic>
    </p:spTree>
    <p:extLst>
      <p:ext uri="{BB962C8B-B14F-4D97-AF65-F5344CB8AC3E}">
        <p14:creationId xmlns:p14="http://schemas.microsoft.com/office/powerpoint/2010/main" val="82272573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SH">
      <a:dk1>
        <a:srgbClr val="003365"/>
      </a:dk1>
      <a:lt1>
        <a:srgbClr val="FEFFFF"/>
      </a:lt1>
      <a:dk2>
        <a:srgbClr val="44546A"/>
      </a:dk2>
      <a:lt2>
        <a:srgbClr val="E7E6E6"/>
      </a:lt2>
      <a:accent1>
        <a:srgbClr val="FF9C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611</Words>
  <Application>Microsoft Macintosh PowerPoint</Application>
  <PresentationFormat>Diavoorstelling (16:9)</PresentationFormat>
  <Paragraphs>109</Paragraphs>
  <Slides>8</Slides>
  <Notes>8</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8</vt:i4>
      </vt:variant>
    </vt:vector>
  </HeadingPairs>
  <TitlesOfParts>
    <vt:vector size="14" baseType="lpstr">
      <vt:lpstr>Consolas</vt:lpstr>
      <vt:lpstr>Calibri</vt:lpstr>
      <vt:lpstr>Roboto</vt:lpstr>
      <vt:lpstr>Arial</vt:lpstr>
      <vt:lpstr>Simple Light</vt:lpstr>
      <vt:lpstr>Office Theme</vt:lpstr>
      <vt:lpstr>Tilburg Science Hub</vt:lpstr>
      <vt:lpstr>Hi there! - Meet the presenters</vt:lpstr>
      <vt:lpstr>Tilburg Science Hub: an overview</vt:lpstr>
      <vt:lpstr>What does Tilburg Science Hub offer?</vt:lpstr>
      <vt:lpstr>We care about Reproducibility: Introducing Docker</vt:lpstr>
      <vt:lpstr>We care about Reproducibility: Introducing Docker</vt:lpstr>
      <vt:lpstr>Tools to Ensure Reproducibility and more </vt:lpstr>
      <vt:lpstr>Get to know our platform!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Tilburg Science Hub</dc:title>
  <cp:lastModifiedBy>Fleur Le Mire</cp:lastModifiedBy>
  <cp:revision>1</cp:revision>
  <dcterms:modified xsi:type="dcterms:W3CDTF">2023-10-11T10:53:27Z</dcterms:modified>
</cp:coreProperties>
</file>